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2"/>
  </p:notesMasterIdLst>
  <p:sldIdLst>
    <p:sldId id="300" r:id="rId2"/>
    <p:sldId id="321" r:id="rId3"/>
    <p:sldId id="323" r:id="rId4"/>
    <p:sldId id="307" r:id="rId5"/>
    <p:sldId id="324" r:id="rId6"/>
    <p:sldId id="325" r:id="rId7"/>
    <p:sldId id="313" r:id="rId8"/>
    <p:sldId id="326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27" r:id="rId17"/>
    <p:sldId id="337" r:id="rId18"/>
    <p:sldId id="335" r:id="rId19"/>
    <p:sldId id="336" r:id="rId20"/>
    <p:sldId id="339" r:id="rId21"/>
    <p:sldId id="347" r:id="rId22"/>
    <p:sldId id="349" r:id="rId23"/>
    <p:sldId id="351" r:id="rId24"/>
    <p:sldId id="352" r:id="rId25"/>
    <p:sldId id="354" r:id="rId26"/>
    <p:sldId id="355" r:id="rId27"/>
    <p:sldId id="346" r:id="rId28"/>
    <p:sldId id="353" r:id="rId29"/>
    <p:sldId id="356" r:id="rId30"/>
    <p:sldId id="358" r:id="rId31"/>
    <p:sldId id="361" r:id="rId32"/>
    <p:sldId id="359" r:id="rId33"/>
    <p:sldId id="362" r:id="rId34"/>
    <p:sldId id="364" r:id="rId35"/>
    <p:sldId id="365" r:id="rId36"/>
    <p:sldId id="363" r:id="rId37"/>
    <p:sldId id="367" r:id="rId38"/>
    <p:sldId id="368" r:id="rId39"/>
    <p:sldId id="369" r:id="rId40"/>
    <p:sldId id="316" r:id="rId4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FF00"/>
    <a:srgbClr val="3333CC"/>
    <a:srgbClr val="BBE0E3"/>
    <a:srgbClr val="990033"/>
    <a:srgbClr val="0033CC"/>
    <a:srgbClr val="333399"/>
    <a:srgbClr val="0066CC"/>
    <a:srgbClr val="3366C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20" autoAdjust="0"/>
  </p:normalViewPr>
  <p:slideViewPr>
    <p:cSldViewPr>
      <p:cViewPr varScale="1">
        <p:scale>
          <a:sx n="80" d="100"/>
          <a:sy n="80" d="100"/>
        </p:scale>
        <p:origin x="-151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AFE5EC-50E8-4180-9335-6AE354FFF9E4}" type="datetimeFigureOut">
              <a:rPr lang="zh-TW" altLang="en-US" smtClean="0"/>
              <a:pPr/>
              <a:t>2012/12/26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0FCDD-F152-4C52-A67D-8ECD7E5D7EE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898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CB5DD-E6B6-4DFE-ADEA-F9E68389770C}" type="slidenum">
              <a:rPr lang="en-US" altLang="zh-TW" smtClean="0"/>
              <a:pPr/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6279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 naïve blob</a:t>
            </a:r>
            <a:r>
              <a:rPr lang="en-US" altLang="zh-TW" baseline="0" dirty="0" smtClean="0"/>
              <a:t> matching method is to use the given camera parameters to compute the transformation of the ground plane. </a:t>
            </a:r>
          </a:p>
          <a:p>
            <a:r>
              <a:rPr lang="en-US" altLang="zh-TW" dirty="0" smtClean="0"/>
              <a:t>Thus,</a:t>
            </a:r>
            <a:r>
              <a:rPr lang="en-US" altLang="zh-TW" baseline="0" dirty="0" smtClean="0"/>
              <a:t> the detected bottom boundary of each blob can be transformed from one image to the other. </a:t>
            </a:r>
          </a:p>
          <a:p>
            <a:r>
              <a:rPr lang="en-US" altLang="zh-TW" dirty="0" smtClean="0"/>
              <a:t>However, this</a:t>
            </a:r>
            <a:r>
              <a:rPr lang="en-US" altLang="zh-TW" baseline="0" dirty="0" smtClean="0"/>
              <a:t> approach is not robust, particularly for those pixels do not locate on the ground plane, and often leads to inaccurate matching results. </a:t>
            </a:r>
          </a:p>
          <a:p>
            <a:r>
              <a:rPr lang="en-US" altLang="zh-TW" baseline="0" dirty="0" smtClean="0"/>
              <a:t>To improve this, we proposed to use not only ground plane matching but also vertical plane matching. </a:t>
            </a:r>
          </a:p>
          <a:p>
            <a:r>
              <a:rPr lang="en-US" altLang="zh-TW" baseline="0" dirty="0" smtClean="0"/>
              <a:t>I will give the details next. 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CB5DD-E6B6-4DFE-ADEA-F9E68389770C}" type="slidenum">
              <a:rPr lang="en-US" altLang="zh-TW" smtClean="0"/>
              <a:pPr/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0539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0FCDD-F152-4C52-A67D-8ECD7E5D7EE8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958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After the correspondences of blobs between two cameras are established, we can group blobs into blob sets.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We expect that each blob set contains the same entities present in both the two camera views. </a:t>
            </a:r>
          </a:p>
          <a:p>
            <a:endParaRPr kumimoji="1" lang="en-US" altLang="zh-TW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新細明體" charset="-120"/>
              <a:cs typeface="+mn-cs"/>
            </a:endParaRP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We first construct a bipartite graph.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An edge between two nodes in the opposite sides is added if the two corresponding blobs are matched in any direction.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We then perform the connected components in the graph.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In this example, we can see that blob set c-1-I and blob set c-1-J refer to the same group of pedestrians in camera I and camera J, respectively.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CB5DD-E6B6-4DFE-ADEA-F9E68389770C}" type="slidenum">
              <a:rPr lang="en-US" altLang="zh-TW" smtClean="0"/>
              <a:pPr/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6598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This is a visualized example of blob clustering results. 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We can see that the three blobs in the left image are grouped into a blob set and corresponds to the blob set in the right image.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Since they refer to the same group of pedestrians, it implies that their visual cues can be shared directly.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That is, we propose to transfer visual knowledge across the matched blob sets.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CB5DD-E6B6-4DFE-ADEA-F9E68389770C}" type="slidenum">
              <a:rPr lang="en-US" altLang="zh-TW" smtClean="0"/>
              <a:pPr/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98986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CB5DD-E6B6-4DFE-ADEA-F9E68389770C}" type="slidenum">
              <a:rPr lang="en-US" altLang="zh-TW" smtClean="0"/>
              <a:pPr/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6279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After the training procedure, the final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regressors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 of the two passes are available.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In the testing phase, suppose that we are given frames taken by a target camera, and it is of blob representation and blob set representation.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Our approach estimates the number of people in this frame by summing both the regular estimation and the residual estimation. 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CB5DD-E6B6-4DFE-ADEA-F9E68389770C}" type="slidenum">
              <a:rPr lang="en-US" altLang="zh-TW" smtClean="0"/>
              <a:pPr/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3678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CB5DD-E6B6-4DFE-ADEA-F9E68389770C}" type="slidenum">
              <a:rPr lang="en-US" altLang="zh-TW" smtClean="0"/>
              <a:pPr/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6279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To evaluate the performance of the proposed system, we conduct experiments on the PETS 2010 Benchmark Data.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This data set consists of a collection of videos captured by several fixed camcorders.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These camcorders are located at different positions and set up to monitor the same scene.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We select three representative video clips of two views.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We denote them  as SPARSE, MEDIUM, and HEAVY, respectively.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While SPARSE and MEDIUM are two videos with sparse individuals and small groups of pedestrians, HEAVY generally contains highly crowded groups.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Since these selected videos span a wide spectrum of occlusion levels, collecting them together forms a good test bed.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This table shows the details of our experimental data. </a:t>
            </a:r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CB5DD-E6B6-4DFE-ADEA-F9E68389770C}" type="slidenum">
              <a:rPr lang="en-US" altLang="zh-TW" smtClean="0"/>
              <a:pPr/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45951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For performing quantitative evaluations, we divided each video clip into a non-overlapping training and testing set.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We use the preceding half of frames of each video as training data and report the performance by testing on the remaining frames.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In experiments, we use mean absolute error as the performance metric.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Furthermore, we evaluate the overall performance by the average of mean absolute errors over all evaluation videos.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In addition, we conduct experiments with four different settings to examine the stability of the changes of the training data.</a:t>
            </a:r>
            <a:endParaRPr lang="zh-TW" altLang="en-US" dirty="0" smtClean="0"/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They are, respectively, one using one video only,  two using a combinations of two videos, and one using all three videos as training data. </a:t>
            </a:r>
          </a:p>
          <a:p>
            <a:endParaRPr kumimoji="1" lang="en-US" altLang="zh-TW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CB5DD-E6B6-4DFE-ADEA-F9E68389770C}" type="slidenum">
              <a:rPr lang="en-US" altLang="zh-TW" smtClean="0"/>
              <a:pPr/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1407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This table roughly shows the accuracy of our blob correspondence estimation approach.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We conduct experiments on the PETS 2010 dataset.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We observe that the proposed method is able to obtain sufficiently accurate results, ranging from 96% to 98%, over three videos with different crowdedness levels.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CB5DD-E6B6-4DFE-ADEA-F9E68389770C}" type="slidenum">
              <a:rPr lang="en-US" altLang="zh-TW" smtClean="0"/>
              <a:pPr/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176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This is the outline of my today`s presentation. </a:t>
            </a:r>
          </a:p>
          <a:p>
            <a:r>
              <a:rPr lang="en-US" altLang="zh-TW" baseline="0" dirty="0" smtClean="0"/>
              <a:t>First, I will brief previous work.  </a:t>
            </a:r>
          </a:p>
          <a:p>
            <a:r>
              <a:rPr lang="en-US" altLang="zh-TW" baseline="0" dirty="0" smtClean="0"/>
              <a:t>Next, I will introduce our approaches, including two parts: cross-camera blob matching and two-pass regression. </a:t>
            </a:r>
          </a:p>
          <a:p>
            <a:r>
              <a:rPr lang="en-US" altLang="zh-TW" baseline="0" dirty="0" smtClean="0"/>
              <a:t>Then, I will present our experiments and results. </a:t>
            </a:r>
          </a:p>
          <a:p>
            <a:r>
              <a:rPr lang="en-US" altLang="zh-TW" baseline="0" dirty="0" smtClean="0"/>
              <a:t>Finally, I will give conclusions. </a:t>
            </a:r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CB5DD-E6B6-4DFE-ADEA-F9E68389770C}" type="slidenum">
              <a:rPr lang="en-US" altLang="zh-TW" smtClean="0"/>
              <a:pPr/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6279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To understand what the proposed system advances other single-camera systems, we use the estimation results yielded in the first stage as our baseline.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We denote it as BS-MKL.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We also implemented a Gaussian process and a Neural Network method.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These two methods represent the state-of-the-art approaches.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We denote them as GP and NN, respectively.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Note that these three approaches merely use intra-camera visual cues and do not involve any knowledge transfer among cameras.</a:t>
            </a:r>
          </a:p>
          <a:p>
            <a:endParaRPr kumimoji="1" lang="en-US" altLang="zh-TW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新細明體" charset="-120"/>
              <a:cs typeface="+mn-cs"/>
            </a:endParaRP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In our current survey, there does not exist any multiple camera people counting system.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Therefore, we use an intuitive way to fuse complementary information for comparisons.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We introduce two fusion manners, frame-based fusion and component-based fusion.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They are denoted as frame-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avg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 and comp-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avg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, respectively.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Finally, we use OURS to represent our two-pass regression framework.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CB5DD-E6B6-4DFE-ADEA-F9E68389770C}" type="slidenum">
              <a:rPr lang="en-US" altLang="zh-TW" smtClean="0"/>
              <a:pPr/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64090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This table displays the overall quantitative results on the three testing videos.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It not only shows the performance of our system but also comparisons with other methods.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From the table, we can observe that the performance gains of the multiple camera systems using either frame-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avg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 or comp-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avg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 is  modest.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This is because this kind of fusion approaches perform an interpolation of the estimations given by different views.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Although this manner may yield higher accuracy, in most cases errors are propagated, thus degrading performance.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In contrast, our system is able to handle this difficulty and achieves significant improvement.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Overall, these experiments show that our method reduces the estimation errors of the first pass ranging from about 15% to about 78%.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CB5DD-E6B6-4DFE-ADEA-F9E68389770C}" type="slidenum">
              <a:rPr lang="en-US" altLang="zh-TW" smtClean="0"/>
              <a:pPr/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4639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CB5DD-E6B6-4DFE-ADEA-F9E68389770C}" type="slidenum">
              <a:rPr lang="en-US" altLang="zh-TW" smtClean="0"/>
              <a:pPr/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6279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0FCDD-F152-4C52-A67D-8ECD7E5D7EE8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291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CB5DD-E6B6-4DFE-ADEA-F9E68389770C}" type="slidenum">
              <a:rPr lang="en-US" altLang="zh-TW" smtClean="0"/>
              <a:pPr/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6279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first category is counting-by-detection.</a:t>
            </a:r>
            <a:r>
              <a:rPr lang="en-US" altLang="zh-TW" baseline="0" dirty="0" smtClean="0"/>
              <a:t>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Methods of this category determine the number of people by explicitly locating the position of each individual pedestrian and then counting the total number of detected ones.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These approaches are robust to variations caused by different illumination, poses, image sizes, and so on.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Although these methods work well in controlled environments, they probably result in suboptimal performance in a more general setting.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This is  because most approaches in this category cannot clearly define the appearance or the shape of pedestrians in advance.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Furthermore, these methods require a great number of training samples and their computational complexity is high at detection stage.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In addition, this class of methods are unreliable for those pedestrian with partial occlusions or of low resolutions.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CB5DD-E6B6-4DFE-ADEA-F9E68389770C}" type="slidenum">
              <a:rPr lang="en-US" altLang="zh-TW" smtClean="0"/>
              <a:pPr/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35655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other category</a:t>
            </a:r>
            <a:r>
              <a:rPr lang="en-US" altLang="zh-TW" baseline="0" dirty="0" smtClean="0"/>
              <a:t> is counting-by-regression.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Methods of this class estimate the size of a group by extracting low-level features of the corresponding region.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Typically, this region is assumed to be yielded by background subtraction approaches. </a:t>
            </a:r>
          </a:p>
          <a:p>
            <a:r>
              <a:rPr lang="en-US" altLang="zh-TW" dirty="0" smtClean="0"/>
              <a:t>In general, these methods have several</a:t>
            </a:r>
            <a:r>
              <a:rPr lang="en-US" altLang="zh-TW" baseline="0" dirty="0" smtClean="0"/>
              <a:t> advantages. </a:t>
            </a:r>
          </a:p>
          <a:p>
            <a:r>
              <a:rPr lang="en-US" altLang="zh-TW" baseline="0" dirty="0" smtClean="0"/>
              <a:t>For example, they are fast and suitable for roughly estimating the density of a crowd.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Despite </a:t>
            </a:r>
            <a:r>
              <a:rPr lang="en-US" altLang="zh-TW" baseline="0" dirty="0" smtClean="0"/>
              <a:t>these, methods of this category are sensitive to occlusions, shadows, and changes of illumination. </a:t>
            </a:r>
          </a:p>
          <a:p>
            <a:r>
              <a:rPr lang="en-US" altLang="zh-TW" baseline="0" dirty="0" smtClean="0"/>
              <a:t>To solve this problem, some researchers make the use of multiple cameras.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CB5DD-E6B6-4DFE-ADEA-F9E68389770C}" type="slidenum">
              <a:rPr lang="en-US" altLang="zh-TW" smtClean="0"/>
              <a:pPr/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57670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CB5DD-E6B6-4DFE-ADEA-F9E68389770C}" type="slidenum">
              <a:rPr lang="en-US" altLang="zh-TW" smtClean="0"/>
              <a:pPr/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6279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We propose to make use of visual information from different cameras.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To this end, one of the most important tasks is to match the corresponding blobs among these cameras.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Therefore, visual knowledge can be transferred across cameras.</a:t>
            </a:r>
          </a:p>
          <a:p>
            <a:endParaRPr kumimoji="1" lang="en-US" altLang="zh-TW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新細明體" charset="-120"/>
              <a:cs typeface="+mn-cs"/>
            </a:endParaRP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We represent a video frame by a set of blobs.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A blob here is a group of spatially connected foreground pixels.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To extract foreground blobs, we first apply a background subtraction algorithm to segment out the foreground areas.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Then, spatially connected foreground pixels are clustered to yield the blobs.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As can be seen, each extracted blob in this slide is highlighted by a specific color.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CB5DD-E6B6-4DFE-ADEA-F9E68389770C}" type="slidenum">
              <a:rPr lang="en-US" altLang="zh-TW" smtClean="0"/>
              <a:pPr/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6742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Once the blobs from all the camera views are extracted, our goal next is to localize and match the corresponding blobs across cameras.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We prefer to work on corresponding blob sets, because using synchronized frames has the following two drawbacks.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First, the numbers of people are not always equal, particularly when the fields of views are quite different.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In addition, working on synchronized frames will produce less training samples.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rPr>
              <a:t>Therefore, we proposed to work on corresponding blob sets.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CB5DD-E6B6-4DFE-ADEA-F9E68389770C}" type="slidenum">
              <a:rPr lang="en-US" altLang="zh-TW" smtClean="0"/>
              <a:pPr/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1275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3"/>
          <p:cNvGrpSpPr>
            <a:grpSpLocks/>
          </p:cNvGrpSpPr>
          <p:nvPr/>
        </p:nvGrpSpPr>
        <p:grpSpPr bwMode="auto">
          <a:xfrm>
            <a:off x="3216275" y="5775325"/>
            <a:ext cx="1643063" cy="987425"/>
            <a:chOff x="-196" y="3137"/>
            <a:chExt cx="1352" cy="813"/>
          </a:xfrm>
        </p:grpSpPr>
        <p:sp>
          <p:nvSpPr>
            <p:cNvPr id="3" name="Oval 64"/>
            <p:cNvSpPr>
              <a:spLocks noChangeArrowheads="1"/>
            </p:cNvSpPr>
            <p:nvPr userDrawn="1"/>
          </p:nvSpPr>
          <p:spPr bwMode="auto">
            <a:xfrm>
              <a:off x="600" y="3137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" name="Oval 65"/>
            <p:cNvSpPr>
              <a:spLocks noChangeArrowheads="1"/>
            </p:cNvSpPr>
            <p:nvPr userDrawn="1"/>
          </p:nvSpPr>
          <p:spPr bwMode="auto">
            <a:xfrm>
              <a:off x="1028" y="3476"/>
              <a:ext cx="128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" name="Oval 66"/>
            <p:cNvSpPr>
              <a:spLocks noChangeArrowheads="1"/>
            </p:cNvSpPr>
            <p:nvPr userDrawn="1"/>
          </p:nvSpPr>
          <p:spPr bwMode="auto">
            <a:xfrm>
              <a:off x="731" y="3627"/>
              <a:ext cx="128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" name="Oval 67"/>
            <p:cNvSpPr>
              <a:spLocks noChangeArrowheads="1"/>
            </p:cNvSpPr>
            <p:nvPr userDrawn="1"/>
          </p:nvSpPr>
          <p:spPr bwMode="auto">
            <a:xfrm>
              <a:off x="296" y="3859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" name="Oval 68"/>
            <p:cNvSpPr>
              <a:spLocks noChangeArrowheads="1"/>
            </p:cNvSpPr>
            <p:nvPr userDrawn="1"/>
          </p:nvSpPr>
          <p:spPr bwMode="auto">
            <a:xfrm>
              <a:off x="-196" y="3265"/>
              <a:ext cx="90" cy="9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" name="Oval 69"/>
            <p:cNvSpPr>
              <a:spLocks noChangeArrowheads="1"/>
            </p:cNvSpPr>
            <p:nvPr userDrawn="1"/>
          </p:nvSpPr>
          <p:spPr bwMode="auto">
            <a:xfrm>
              <a:off x="-60" y="3438"/>
              <a:ext cx="182" cy="183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Line 70"/>
            <p:cNvSpPr>
              <a:spLocks noChangeShapeType="1"/>
            </p:cNvSpPr>
            <p:nvPr userDrawn="1"/>
          </p:nvSpPr>
          <p:spPr bwMode="auto">
            <a:xfrm flipH="1">
              <a:off x="567" y="3521"/>
              <a:ext cx="453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Line 71"/>
            <p:cNvSpPr>
              <a:spLocks noChangeShapeType="1"/>
            </p:cNvSpPr>
            <p:nvPr userDrawn="1"/>
          </p:nvSpPr>
          <p:spPr bwMode="auto">
            <a:xfrm flipH="1">
              <a:off x="-106" y="3310"/>
              <a:ext cx="453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" name="Line 72"/>
            <p:cNvSpPr>
              <a:spLocks noChangeShapeType="1"/>
            </p:cNvSpPr>
            <p:nvPr userDrawn="1"/>
          </p:nvSpPr>
          <p:spPr bwMode="auto">
            <a:xfrm>
              <a:off x="347" y="3302"/>
              <a:ext cx="226" cy="227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" name="Line 73"/>
            <p:cNvSpPr>
              <a:spLocks noChangeShapeType="1"/>
            </p:cNvSpPr>
            <p:nvPr userDrawn="1"/>
          </p:nvSpPr>
          <p:spPr bwMode="auto">
            <a:xfrm flipH="1">
              <a:off x="340" y="3249"/>
              <a:ext cx="273" cy="272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" name="Line 74"/>
            <p:cNvSpPr>
              <a:spLocks noChangeShapeType="1"/>
            </p:cNvSpPr>
            <p:nvPr userDrawn="1"/>
          </p:nvSpPr>
          <p:spPr bwMode="auto">
            <a:xfrm>
              <a:off x="0" y="3521"/>
              <a:ext cx="340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" name="Line 75"/>
            <p:cNvSpPr>
              <a:spLocks noChangeShapeType="1"/>
            </p:cNvSpPr>
            <p:nvPr userDrawn="1"/>
          </p:nvSpPr>
          <p:spPr bwMode="auto">
            <a:xfrm>
              <a:off x="340" y="3521"/>
              <a:ext cx="0" cy="408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Line 76"/>
            <p:cNvSpPr>
              <a:spLocks noChangeShapeType="1"/>
            </p:cNvSpPr>
            <p:nvPr userDrawn="1"/>
          </p:nvSpPr>
          <p:spPr bwMode="auto">
            <a:xfrm flipH="1">
              <a:off x="340" y="3686"/>
              <a:ext cx="409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pic>
        <p:nvPicPr>
          <p:cNvPr id="16" name="Picture 105" descr="圖片1"/>
          <p:cNvPicPr>
            <a:picLocks noChangeAspect="1" noChangeArrowheads="1"/>
          </p:cNvPicPr>
          <p:nvPr/>
        </p:nvPicPr>
        <p:blipFill>
          <a:blip r:embed="rId3" cstate="print"/>
          <a:srcRect t="8401" r="15596" b="24275"/>
          <a:stretch>
            <a:fillRect/>
          </a:stretch>
        </p:blipFill>
        <p:spPr bwMode="auto">
          <a:xfrm>
            <a:off x="5303838" y="0"/>
            <a:ext cx="3840162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06" descr="圖片1"/>
          <p:cNvPicPr>
            <a:picLocks noChangeAspect="1" noChangeArrowheads="1"/>
          </p:cNvPicPr>
          <p:nvPr/>
        </p:nvPicPr>
        <p:blipFill>
          <a:blip r:embed="rId4" cstate="print"/>
          <a:srcRect t="28891" r="21906"/>
          <a:stretch>
            <a:fillRect/>
          </a:stretch>
        </p:blipFill>
        <p:spPr bwMode="auto">
          <a:xfrm>
            <a:off x="6659563" y="5084763"/>
            <a:ext cx="2484437" cy="136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07" descr="圖片2"/>
          <p:cNvPicPr>
            <a:picLocks noChangeAspect="1" noChangeArrowheads="1"/>
          </p:cNvPicPr>
          <p:nvPr/>
        </p:nvPicPr>
        <p:blipFill>
          <a:blip r:embed="rId5" cstate="print"/>
          <a:srcRect l="14632"/>
          <a:stretch>
            <a:fillRect/>
          </a:stretch>
        </p:blipFill>
        <p:spPr bwMode="auto">
          <a:xfrm>
            <a:off x="0" y="4979988"/>
            <a:ext cx="1843088" cy="130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08" descr="圖片2"/>
          <p:cNvPicPr>
            <a:picLocks noChangeAspect="1" noChangeArrowheads="1"/>
          </p:cNvPicPr>
          <p:nvPr/>
        </p:nvPicPr>
        <p:blipFill>
          <a:blip r:embed="rId5" cstate="print"/>
          <a:srcRect b="21786"/>
          <a:stretch>
            <a:fillRect/>
          </a:stretch>
        </p:blipFill>
        <p:spPr bwMode="auto">
          <a:xfrm>
            <a:off x="1044575" y="5940425"/>
            <a:ext cx="1943100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A360B1-22BA-4DC9-B446-58BBF0973F5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5738" y="188913"/>
            <a:ext cx="1998662" cy="585946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750" y="188913"/>
            <a:ext cx="5843588" cy="585946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A360B1-22BA-4DC9-B446-58BBF0973F5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188913"/>
            <a:ext cx="7654925" cy="914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28775"/>
            <a:ext cx="3886200" cy="4419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8775"/>
            <a:ext cx="3886200" cy="4419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A360B1-22BA-4DC9-B446-58BBF0973F5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913"/>
            <a:ext cx="8352928" cy="914400"/>
          </a:xfrm>
        </p:spPr>
        <p:txBody>
          <a:bodyPr/>
          <a:lstStyle>
            <a:lvl1pPr>
              <a:defRPr sz="3200" b="1" i="0" baseline="0">
                <a:latin typeface="Calibri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 baseline="0">
                <a:latin typeface="Calibri" pitchFamily="34" charset="0"/>
              </a:defRPr>
            </a:lvl1pPr>
            <a:lvl2pPr>
              <a:defRPr sz="2400" baseline="0">
                <a:latin typeface="Calibri" pitchFamily="34" charset="0"/>
              </a:defRPr>
            </a:lvl2pPr>
            <a:lvl3pPr>
              <a:defRPr sz="2200" baseline="0">
                <a:latin typeface="Calibri" pitchFamily="34" charset="0"/>
              </a:defRPr>
            </a:lvl3pPr>
            <a:lvl4pPr>
              <a:defRPr baseline="0">
                <a:latin typeface="Calibri" pitchFamily="34" charset="0"/>
              </a:defRPr>
            </a:lvl4pPr>
            <a:lvl5pPr>
              <a:defRPr baseline="0">
                <a:latin typeface="Calibri" pitchFamily="34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aseline="0">
                <a:latin typeface="Calibri" pitchFamily="34" charset="0"/>
              </a:defRPr>
            </a:lvl1pPr>
          </a:lstStyle>
          <a:p>
            <a:fld id="{92A360B1-22BA-4DC9-B446-58BBF0973F5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A360B1-22BA-4DC9-B446-58BBF0973F5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28775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8775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A360B1-22BA-4DC9-B446-58BBF0973F5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A360B1-22BA-4DC9-B446-58BBF0973F5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395288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A360B1-22BA-4DC9-B446-58BBF0973F5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395288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A360B1-22BA-4DC9-B446-58BBF0973F5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A360B1-22BA-4DC9-B446-58BBF0973F5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A360B1-22BA-4DC9-B446-58BBF0973F5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6" name="Line 4"/>
          <p:cNvSpPr>
            <a:spLocks noChangeShapeType="1"/>
          </p:cNvSpPr>
          <p:nvPr/>
        </p:nvSpPr>
        <p:spPr bwMode="auto">
          <a:xfrm>
            <a:off x="0" y="1192213"/>
            <a:ext cx="80772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188913"/>
            <a:ext cx="76549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341438"/>
            <a:ext cx="8353425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  第二層</a:t>
            </a:r>
          </a:p>
          <a:p>
            <a:pPr lvl="2"/>
            <a:r>
              <a:rPr lang="zh-TW" altLang="en-US" smtClean="0"/>
              <a:t>  第三層</a:t>
            </a:r>
          </a:p>
          <a:p>
            <a:pPr lvl="3"/>
            <a:r>
              <a:rPr lang="zh-TW" altLang="en-US" smtClean="0"/>
              <a:t>  第四層</a:t>
            </a:r>
          </a:p>
          <a:p>
            <a:pPr lvl="4"/>
            <a:r>
              <a:rPr lang="zh-TW" altLang="en-US" smtClean="0"/>
              <a:t> 第五層</a:t>
            </a:r>
          </a:p>
        </p:txBody>
      </p:sp>
      <p:sp>
        <p:nvSpPr>
          <p:cNvPr id="33588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381750"/>
            <a:ext cx="792162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aseline="0">
                <a:cs typeface="+mn-cs"/>
              </a:defRPr>
            </a:lvl1pPr>
          </a:lstStyle>
          <a:p>
            <a:fld id="{92A360B1-22BA-4DC9-B446-58BBF0973F54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030" name="Picture 12" descr="C:\Documents and Settings\yuchiaw\Desktop\citi-template-for-Prof.-frank-wang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2" y="6223388"/>
            <a:ext cx="8136905" cy="63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新細明體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新細明體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新細明體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Ø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CCFF"/>
        </a:buClr>
        <a:buFont typeface="Wingdings" pitchFamily="2" charset="2"/>
        <a:buChar char="u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idx="4294967295"/>
          </p:nvPr>
        </p:nvSpPr>
        <p:spPr>
          <a:xfrm>
            <a:off x="3491880" y="2492896"/>
            <a:ext cx="5616624" cy="1902073"/>
          </a:xfrm>
        </p:spPr>
        <p:txBody>
          <a:bodyPr/>
          <a:lstStyle/>
          <a:p>
            <a:pPr algn="ctr"/>
            <a:r>
              <a:rPr lang="en-US" altLang="zh-TW" sz="2700" b="1" kern="1200" dirty="0" smtClean="0">
                <a:solidFill>
                  <a:srgbClr val="990000"/>
                </a:solidFill>
                <a:latin typeface="Calibri" pitchFamily="34" charset="0"/>
              </a:rPr>
              <a:t>Visual Knowledge Transfer among Multiple Cameras for People Counting</a:t>
            </a:r>
            <a:endParaRPr lang="zh-TW" altLang="en-US" sz="2700" b="1" kern="1200" dirty="0">
              <a:solidFill>
                <a:srgbClr val="990000"/>
              </a:solidFill>
              <a:latin typeface="Calibri" pitchFamily="34" charset="0"/>
              <a:ea typeface="新細明體" pitchFamily="18" charset="-120"/>
              <a:cs typeface="Arial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3096071" y="4500409"/>
            <a:ext cx="59404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9pPr>
          </a:lstStyle>
          <a:p>
            <a:pPr algn="r"/>
            <a:r>
              <a:rPr lang="en-US" altLang="zh-TW" sz="1600" b="1" dirty="0" smtClean="0">
                <a:latin typeface="Calibri" pitchFamily="34" charset="0"/>
              </a:rPr>
              <a:t>Presenter: Yen-Yu Lin (</a:t>
            </a:r>
            <a:r>
              <a:rPr lang="zh-TW" altLang="en-US" sz="1600" b="1" dirty="0" smtClean="0">
                <a:latin typeface="標楷體" pitchFamily="65" charset="-120"/>
                <a:ea typeface="標楷體" pitchFamily="65" charset="-120"/>
              </a:rPr>
              <a:t>林彥宇</a:t>
            </a:r>
            <a:r>
              <a:rPr lang="en-US" altLang="zh-TW" sz="1600" b="1" dirty="0" smtClean="0">
                <a:latin typeface="Calibri" pitchFamily="34" charset="0"/>
              </a:rPr>
              <a:t>)</a:t>
            </a:r>
          </a:p>
          <a:p>
            <a:pPr algn="r"/>
            <a:r>
              <a:rPr lang="en-US" altLang="zh-TW" sz="1600" b="1" dirty="0" smtClean="0">
                <a:latin typeface="Calibri" pitchFamily="34" charset="0"/>
              </a:rPr>
              <a:t>Research Center for IT Innovation, Academia </a:t>
            </a:r>
            <a:r>
              <a:rPr lang="en-US" altLang="zh-TW" sz="1600" b="1" dirty="0" err="1" smtClean="0">
                <a:latin typeface="Calibri" pitchFamily="34" charset="0"/>
              </a:rPr>
              <a:t>Sinica</a:t>
            </a:r>
            <a:endParaRPr lang="en-US" altLang="zh-TW" sz="1600" b="1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621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Counting-by-Regression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556792"/>
            <a:ext cx="8784976" cy="4525963"/>
          </a:xfrm>
        </p:spPr>
        <p:txBody>
          <a:bodyPr/>
          <a:lstStyle/>
          <a:p>
            <a:r>
              <a:rPr lang="en-US" altLang="zh-TW" dirty="0" smtClean="0"/>
              <a:t>Estimating </a:t>
            </a:r>
            <a:r>
              <a:rPr lang="en-US" altLang="zh-TW" dirty="0"/>
              <a:t>the </a:t>
            </a:r>
            <a:r>
              <a:rPr lang="en-US" altLang="zh-TW" dirty="0" smtClean="0"/>
              <a:t>size of a group via extracting low-level features of the corresponding region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Pros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2"/>
            <a:r>
              <a:rPr lang="en-US" altLang="zh-TW" dirty="0" smtClean="0"/>
              <a:t>Fast and suitable for roughly estimating the density of a crowd</a:t>
            </a:r>
          </a:p>
          <a:p>
            <a:pPr lvl="1"/>
            <a:r>
              <a:rPr lang="en-US" altLang="zh-TW" b="1" dirty="0" smtClean="0">
                <a:solidFill>
                  <a:srgbClr val="0000FF"/>
                </a:solidFill>
              </a:rPr>
              <a:t>Cons</a:t>
            </a:r>
            <a:endParaRPr lang="en-US" altLang="zh-TW" b="1" dirty="0">
              <a:solidFill>
                <a:srgbClr val="0000FF"/>
              </a:solidFill>
            </a:endParaRPr>
          </a:p>
          <a:p>
            <a:pPr lvl="2"/>
            <a:r>
              <a:rPr lang="en-US" altLang="zh-TW" dirty="0" smtClean="0"/>
              <a:t>Sensitive to occlusions, shadows, and changes of illumination</a:t>
            </a:r>
          </a:p>
          <a:p>
            <a:pPr lvl="2"/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245225"/>
            <a:ext cx="863600" cy="476250"/>
          </a:xfrm>
          <a:prstGeom prst="rect">
            <a:avLst/>
          </a:prstGeom>
        </p:spPr>
        <p:txBody>
          <a:bodyPr/>
          <a:lstStyle/>
          <a:p>
            <a:fld id="{3A4FE109-054E-49B5-B1C5-4E92DB2C4A06}" type="slidenum">
              <a:rPr lang="en-US" altLang="zh-TW" smtClean="0"/>
              <a:pPr/>
              <a:t>10</a:t>
            </a:fld>
            <a:endParaRPr lang="en-US" altLang="zh-TW" dirty="0"/>
          </a:p>
        </p:txBody>
      </p:sp>
      <p:pic>
        <p:nvPicPr>
          <p:cNvPr id="2050" name="Picture 2" descr="D:\050-Programming\2012-TIP\PeopleCounting\Data\UCSD\60_blobs\0001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4" t="18390" r="20320" b="29124"/>
          <a:stretch/>
        </p:blipFill>
        <p:spPr bwMode="auto">
          <a:xfrm>
            <a:off x="1763688" y="4465712"/>
            <a:ext cx="2538875" cy="16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050-Programming\2012-TIP\PeopleCounting\Data\UCSD\60_blobs\00186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t="18324" r="20495" b="28728"/>
          <a:stretch/>
        </p:blipFill>
        <p:spPr bwMode="auto">
          <a:xfrm>
            <a:off x="4644008" y="4465712"/>
            <a:ext cx="2516722" cy="16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0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Multiview</a:t>
            </a:r>
            <a:r>
              <a:rPr lang="en-US" altLang="zh-TW" dirty="0" smtClean="0"/>
              <a:t> people counting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3333CC"/>
                </a:solidFill>
              </a:rPr>
              <a:t>Averaging</a:t>
            </a:r>
            <a:r>
              <a:rPr lang="en-US" altLang="zh-TW" dirty="0" smtClean="0"/>
              <a:t> </a:t>
            </a:r>
            <a:r>
              <a:rPr lang="en-US" altLang="zh-TW" dirty="0"/>
              <a:t>multiple human detection results of different cameras [Ma et al., TIST 2012]</a:t>
            </a:r>
          </a:p>
          <a:p>
            <a:pPr lvl="1"/>
            <a:r>
              <a:rPr lang="en-US" altLang="zh-TW" dirty="0"/>
              <a:t>Depends greatly on multiple single-view detection results</a:t>
            </a:r>
          </a:p>
          <a:p>
            <a:pPr lvl="1"/>
            <a:r>
              <a:rPr lang="en-US" altLang="zh-TW" dirty="0"/>
              <a:t>Unsuitable to handle the scenes with dense crowds and heavy </a:t>
            </a:r>
            <a:r>
              <a:rPr lang="en-US" altLang="zh-TW" dirty="0" smtClean="0"/>
              <a:t>occlusions</a:t>
            </a:r>
          </a:p>
          <a:p>
            <a:pPr lvl="1"/>
            <a:endParaRPr lang="zh-TW" altLang="en-US" dirty="0"/>
          </a:p>
          <a:p>
            <a:r>
              <a:rPr lang="en-US" altLang="zh-TW" dirty="0" smtClean="0">
                <a:solidFill>
                  <a:srgbClr val="3333CC"/>
                </a:solidFill>
              </a:rPr>
              <a:t>Visual knowledge </a:t>
            </a:r>
            <a:r>
              <a:rPr lang="en-US" altLang="zh-TW" dirty="0" smtClean="0"/>
              <a:t>is transferred, but </a:t>
            </a:r>
            <a:r>
              <a:rPr lang="en-US" altLang="zh-TW" dirty="0" smtClean="0">
                <a:solidFill>
                  <a:srgbClr val="3333CC"/>
                </a:solidFill>
              </a:rPr>
              <a:t>counting error</a:t>
            </a:r>
            <a:r>
              <a:rPr lang="en-US" altLang="zh-TW" dirty="0" smtClean="0"/>
              <a:t> is also propagated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60B1-22BA-4DC9-B446-58BBF0973F54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81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Introduction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Previous work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>
                <a:solidFill>
                  <a:srgbClr val="3333FF"/>
                </a:solidFill>
              </a:rPr>
              <a:t>Our approaches</a:t>
            </a:r>
          </a:p>
          <a:p>
            <a:pPr lvl="1"/>
            <a:r>
              <a:rPr lang="en-US" altLang="zh-TW" dirty="0" smtClean="0">
                <a:solidFill>
                  <a:srgbClr val="3333FF"/>
                </a:solidFill>
              </a:rPr>
              <a:t>Cross-camera blob matching</a:t>
            </a:r>
          </a:p>
          <a:p>
            <a:pPr lvl="1"/>
            <a:r>
              <a:rPr lang="en-US" altLang="zh-TW" dirty="0" smtClean="0"/>
              <a:t>Two-pass regression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Experiments and results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Conclusions</a:t>
            </a:r>
            <a:endParaRPr lang="zh-TW" altLang="en-US" sz="28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245225"/>
            <a:ext cx="863600" cy="476250"/>
          </a:xfrm>
          <a:prstGeom prst="rect">
            <a:avLst/>
          </a:prstGeom>
        </p:spPr>
        <p:txBody>
          <a:bodyPr/>
          <a:lstStyle/>
          <a:p>
            <a:fld id="{3A4FE109-054E-49B5-B1C5-4E92DB2C4A06}" type="slidenum">
              <a:rPr lang="en-US" altLang="zh-TW" smtClean="0"/>
              <a:pPr/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1434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Blob Representation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We focus on foreground objects (pedestrians) in images</a:t>
            </a:r>
          </a:p>
          <a:p>
            <a:endParaRPr lang="en-US" altLang="zh-TW" sz="500" dirty="0" smtClean="0"/>
          </a:p>
          <a:p>
            <a:r>
              <a:rPr lang="en-US" altLang="zh-TW" dirty="0" smtClean="0"/>
              <a:t>Background subtraction</a:t>
            </a:r>
          </a:p>
          <a:p>
            <a:endParaRPr lang="en-US" altLang="zh-TW" sz="500" dirty="0" smtClean="0"/>
          </a:p>
          <a:p>
            <a:r>
              <a:rPr lang="en-US" altLang="zh-TW" dirty="0" smtClean="0"/>
              <a:t>Grouping spatially connected pixels</a:t>
            </a:r>
          </a:p>
          <a:p>
            <a:pPr lvl="1"/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245225"/>
            <a:ext cx="863600" cy="476250"/>
          </a:xfrm>
          <a:prstGeom prst="rect">
            <a:avLst/>
          </a:prstGeom>
        </p:spPr>
        <p:txBody>
          <a:bodyPr/>
          <a:lstStyle/>
          <a:p>
            <a:fld id="{3A4FE109-054E-49B5-B1C5-4E92DB2C4A06}" type="slidenum">
              <a:rPr lang="en-US" altLang="zh-TW" smtClean="0"/>
              <a:pPr/>
              <a:t>13</a:t>
            </a:fld>
            <a:endParaRPr lang="en-US" altLang="zh-TW"/>
          </a:p>
        </p:txBody>
      </p:sp>
      <p:grpSp>
        <p:nvGrpSpPr>
          <p:cNvPr id="21" name="群組 20"/>
          <p:cNvGrpSpPr/>
          <p:nvPr/>
        </p:nvGrpSpPr>
        <p:grpSpPr>
          <a:xfrm>
            <a:off x="323673" y="3212976"/>
            <a:ext cx="8496654" cy="2255718"/>
            <a:chOff x="395826" y="3377570"/>
            <a:chExt cx="8496654" cy="2255718"/>
          </a:xfrm>
        </p:grpSpPr>
        <p:sp>
          <p:nvSpPr>
            <p:cNvPr id="10" name="向右箭號 9"/>
            <p:cNvSpPr/>
            <p:nvPr/>
          </p:nvSpPr>
          <p:spPr>
            <a:xfrm>
              <a:off x="2970681" y="4347063"/>
              <a:ext cx="308060" cy="410446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向右箭號 10"/>
            <p:cNvSpPr/>
            <p:nvPr/>
          </p:nvSpPr>
          <p:spPr>
            <a:xfrm>
              <a:off x="5964677" y="4347063"/>
              <a:ext cx="308060" cy="410446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395826" y="3380086"/>
              <a:ext cx="2463893" cy="2253113"/>
              <a:chOff x="395826" y="3380086"/>
              <a:chExt cx="2463893" cy="2253113"/>
            </a:xfrm>
          </p:grpSpPr>
          <p:pic>
            <p:nvPicPr>
              <p:cNvPr id="7" name="Picture 2" descr="C:\Users\Weng\Dropbox\Multi-Camera People Counting\View_001\Medium_Data\images\frame_0209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826" y="3782786"/>
                <a:ext cx="2463893" cy="18504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文字方塊 13"/>
              <p:cNvSpPr txBox="1"/>
              <p:nvPr/>
            </p:nvSpPr>
            <p:spPr>
              <a:xfrm>
                <a:off x="601658" y="3380086"/>
                <a:ext cx="2052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solidFill>
                      <a:srgbClr val="FF0000"/>
                    </a:solidFill>
                  </a:rPr>
                  <a:t>An input frame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9" name="群組 18"/>
            <p:cNvGrpSpPr/>
            <p:nvPr/>
          </p:nvGrpSpPr>
          <p:grpSpPr>
            <a:xfrm>
              <a:off x="3389703" y="3377570"/>
              <a:ext cx="2464012" cy="2255718"/>
              <a:chOff x="3173535" y="3377570"/>
              <a:chExt cx="2464012" cy="2255718"/>
            </a:xfrm>
          </p:grpSpPr>
          <p:pic>
            <p:nvPicPr>
              <p:cNvPr id="8" name="Picture 3" descr="C:\Users\Weng\Dropbox\Multi-Camera People Counting\View_001\Medium_Data\bgs\frame_0209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3535" y="3782786"/>
                <a:ext cx="2464012" cy="18505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文字方塊 14"/>
              <p:cNvSpPr txBox="1"/>
              <p:nvPr/>
            </p:nvSpPr>
            <p:spPr>
              <a:xfrm>
                <a:off x="3379427" y="3377570"/>
                <a:ext cx="2052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solidFill>
                      <a:srgbClr val="FF0000"/>
                    </a:solidFill>
                  </a:rPr>
                  <a:t>Foreground area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6383700" y="3377570"/>
              <a:ext cx="2508780" cy="2247356"/>
              <a:chOff x="5747880" y="3377570"/>
              <a:chExt cx="2508780" cy="2247356"/>
            </a:xfrm>
          </p:grpSpPr>
          <p:pic>
            <p:nvPicPr>
              <p:cNvPr id="9" name="Picture 4" descr="C:\Users\Weng\Dropbox\Multi-Camera People Counting\View_001\Medium_Data\blobs\frame_0209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0" r="5769" b="8098"/>
              <a:stretch/>
            </p:blipFill>
            <p:spPr bwMode="auto">
              <a:xfrm>
                <a:off x="5747880" y="3663086"/>
                <a:ext cx="2508780" cy="1961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文字方塊 15"/>
              <p:cNvSpPr txBox="1"/>
              <p:nvPr/>
            </p:nvSpPr>
            <p:spPr>
              <a:xfrm>
                <a:off x="5976156" y="3377570"/>
                <a:ext cx="2052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solidFill>
                      <a:srgbClr val="FF0000"/>
                    </a:solidFill>
                  </a:rPr>
                  <a:t>Blobs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328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Blob </a:t>
            </a:r>
            <a:r>
              <a:rPr lang="en-US" altLang="zh-TW" dirty="0"/>
              <a:t>Matching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Find the same groups of pedestrians across cameras</a:t>
            </a:r>
          </a:p>
          <a:p>
            <a:pPr lvl="1"/>
            <a:r>
              <a:rPr lang="en-US" altLang="zh-TW" dirty="0" smtClean="0">
                <a:solidFill>
                  <a:srgbClr val="3333FF"/>
                </a:solidFill>
              </a:rPr>
              <a:t>Synchronized frames</a:t>
            </a:r>
          </a:p>
          <a:p>
            <a:pPr lvl="2"/>
            <a:r>
              <a:rPr lang="en-US" altLang="zh-TW" dirty="0" smtClean="0"/>
              <a:t>The numbers of people are not always equal, particularly when FOVs are quite different</a:t>
            </a:r>
          </a:p>
          <a:p>
            <a:pPr lvl="1"/>
            <a:r>
              <a:rPr lang="en-US" altLang="zh-TW" dirty="0" smtClean="0"/>
              <a:t>We work on </a:t>
            </a:r>
            <a:r>
              <a:rPr lang="en-US" altLang="zh-TW" dirty="0" smtClean="0">
                <a:solidFill>
                  <a:srgbClr val="3333FF"/>
                </a:solidFill>
              </a:rPr>
              <a:t>corresponding blob sets: </a:t>
            </a:r>
            <a:r>
              <a:rPr lang="en-US" altLang="zh-TW" dirty="0" smtClean="0">
                <a:solidFill>
                  <a:srgbClr val="FF0000"/>
                </a:solidFill>
              </a:rPr>
              <a:t>blob clusters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245225"/>
            <a:ext cx="863600" cy="476250"/>
          </a:xfrm>
          <a:prstGeom prst="rect">
            <a:avLst/>
          </a:prstGeom>
        </p:spPr>
        <p:txBody>
          <a:bodyPr/>
          <a:lstStyle/>
          <a:p>
            <a:fld id="{3A4FE109-054E-49B5-B1C5-4E92DB2C4A06}" type="slidenum">
              <a:rPr lang="en-US" altLang="zh-TW" smtClean="0"/>
              <a:pPr/>
              <a:t>14</a:t>
            </a:fld>
            <a:endParaRPr lang="en-US" altLang="zh-TW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87554"/>
            <a:ext cx="6292354" cy="2361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18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Blob Mapping Methods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Tsai’s camera model [Tsai, JRA’87] and its inverted variant</a:t>
            </a:r>
          </a:p>
          <a:p>
            <a:pPr lvl="1"/>
            <a:r>
              <a:rPr lang="en-US" altLang="zh-TW" dirty="0" smtClean="0"/>
              <a:t>Use camera parameters to compute the transformation of the </a:t>
            </a:r>
            <a:r>
              <a:rPr lang="en-US" altLang="zh-TW" dirty="0" smtClean="0">
                <a:solidFill>
                  <a:srgbClr val="3333FF"/>
                </a:solidFill>
              </a:rPr>
              <a:t>ground plane</a:t>
            </a:r>
          </a:p>
          <a:p>
            <a:pPr lvl="1"/>
            <a:r>
              <a:rPr lang="en-US" altLang="zh-TW" dirty="0" smtClean="0"/>
              <a:t>Map the bottom boundary of each blob</a:t>
            </a:r>
          </a:p>
          <a:p>
            <a:pPr lvl="1"/>
            <a:r>
              <a:rPr lang="en-US" altLang="zh-TW" dirty="0" smtClean="0"/>
              <a:t>It’s not accurate enough in our cases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245225"/>
            <a:ext cx="863600" cy="476250"/>
          </a:xfrm>
          <a:prstGeom prst="rect">
            <a:avLst/>
          </a:prstGeom>
        </p:spPr>
        <p:txBody>
          <a:bodyPr/>
          <a:lstStyle/>
          <a:p>
            <a:fld id="{3A4FE109-054E-49B5-B1C5-4E92DB2C4A06}" type="slidenum">
              <a:rPr lang="en-US" altLang="zh-TW" smtClean="0"/>
              <a:pPr/>
              <a:t>15</a:t>
            </a:fld>
            <a:endParaRPr lang="en-US" altLang="zh-TW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886" y="3501008"/>
            <a:ext cx="4188147" cy="2797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351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proposed blob matching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head position can be inferred by </a:t>
            </a:r>
            <a:r>
              <a:rPr lang="en-US" altLang="zh-TW" dirty="0" err="1" smtClean="0"/>
              <a:t>Hoiem’s</a:t>
            </a:r>
            <a:r>
              <a:rPr lang="en-US" altLang="zh-TW" dirty="0" smtClean="0"/>
              <a:t> camera model [</a:t>
            </a:r>
            <a:r>
              <a:rPr lang="en-US" altLang="zh-TW" dirty="0" err="1" smtClean="0"/>
              <a:t>Hoiem</a:t>
            </a:r>
            <a:r>
              <a:rPr lang="en-US" altLang="zh-TW" dirty="0" smtClean="0"/>
              <a:t> et al., CVPR’06]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342900" lvl="1" indent="-342900">
              <a:buClr>
                <a:srgbClr val="0066FF"/>
              </a:buClr>
              <a:buFont typeface="Arial" charset="0"/>
              <a:buChar char="•"/>
            </a:pPr>
            <a:r>
              <a:rPr lang="en-US" altLang="zh-TW" dirty="0" smtClean="0"/>
              <a:t>Our method: </a:t>
            </a:r>
            <a:r>
              <a:rPr lang="en-US" altLang="zh-TW" dirty="0">
                <a:solidFill>
                  <a:srgbClr val="3333FF"/>
                </a:solidFill>
              </a:rPr>
              <a:t>Ground plane matching </a:t>
            </a:r>
            <a:r>
              <a:rPr lang="en-US" altLang="zh-TW" dirty="0"/>
              <a:t>+</a:t>
            </a:r>
            <a:r>
              <a:rPr lang="en-US" altLang="zh-TW" dirty="0">
                <a:solidFill>
                  <a:srgbClr val="3333FF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vertical plane </a:t>
            </a:r>
            <a:r>
              <a:rPr lang="en-US" altLang="zh-TW" dirty="0" smtClean="0">
                <a:solidFill>
                  <a:srgbClr val="FF0000"/>
                </a:solidFill>
              </a:rPr>
              <a:t>matching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60B1-22BA-4DC9-B446-58BBF0973F54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8358" y="2373651"/>
            <a:ext cx="2975103" cy="224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8718" y="2373651"/>
            <a:ext cx="3053722" cy="224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字方塊 7"/>
          <p:cNvSpPr txBox="1"/>
          <p:nvPr/>
        </p:nvSpPr>
        <p:spPr>
          <a:xfrm>
            <a:off x="2268800" y="4006805"/>
            <a:ext cx="1625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BBE0E3"/>
                </a:solidFill>
              </a:rPr>
              <a:t>Bottom boundary</a:t>
            </a:r>
            <a:endParaRPr lang="zh-TW" altLang="en-US" b="1" dirty="0">
              <a:solidFill>
                <a:srgbClr val="BBE0E3"/>
              </a:solidFill>
            </a:endParaRPr>
          </a:p>
        </p:txBody>
      </p:sp>
      <p:sp>
        <p:nvSpPr>
          <p:cNvPr id="9" name="手繪多邊形 8"/>
          <p:cNvSpPr/>
          <p:nvPr/>
        </p:nvSpPr>
        <p:spPr>
          <a:xfrm>
            <a:off x="3069589" y="3574757"/>
            <a:ext cx="896961" cy="466218"/>
          </a:xfrm>
          <a:custGeom>
            <a:avLst/>
            <a:gdLst>
              <a:gd name="connsiteX0" fmla="*/ 0 w 1626581"/>
              <a:gd name="connsiteY0" fmla="*/ 419100 h 419100"/>
              <a:gd name="connsiteX1" fmla="*/ 330200 w 1626581"/>
              <a:gd name="connsiteY1" fmla="*/ 114300 h 419100"/>
              <a:gd name="connsiteX2" fmla="*/ 1104900 w 1626581"/>
              <a:gd name="connsiteY2" fmla="*/ 203200 h 419100"/>
              <a:gd name="connsiteX3" fmla="*/ 1625600 w 1626581"/>
              <a:gd name="connsiteY3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6581" h="419100">
                <a:moveTo>
                  <a:pt x="0" y="419100"/>
                </a:moveTo>
                <a:cubicBezTo>
                  <a:pt x="73025" y="284691"/>
                  <a:pt x="146050" y="150283"/>
                  <a:pt x="330200" y="114300"/>
                </a:cubicBezTo>
                <a:cubicBezTo>
                  <a:pt x="514350" y="78317"/>
                  <a:pt x="889000" y="222250"/>
                  <a:pt x="1104900" y="203200"/>
                </a:cubicBezTo>
                <a:cubicBezTo>
                  <a:pt x="1320800" y="184150"/>
                  <a:pt x="1646767" y="12700"/>
                  <a:pt x="1625600" y="0"/>
                </a:cubicBezTo>
              </a:path>
            </a:pathLst>
          </a:custGeom>
          <a:noFill/>
          <a:ln w="28575">
            <a:solidFill>
              <a:srgbClr val="BBE0E3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91726" y="3286725"/>
            <a:ext cx="133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C000"/>
                </a:solidFill>
              </a:rPr>
              <a:t>Head position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11" name="手繪多邊形 10"/>
          <p:cNvSpPr/>
          <p:nvPr/>
        </p:nvSpPr>
        <p:spPr>
          <a:xfrm flipH="1">
            <a:off x="1662294" y="2710661"/>
            <a:ext cx="1946640" cy="598387"/>
          </a:xfrm>
          <a:custGeom>
            <a:avLst/>
            <a:gdLst>
              <a:gd name="connsiteX0" fmla="*/ 0 w 2098100"/>
              <a:gd name="connsiteY0" fmla="*/ 383207 h 539890"/>
              <a:gd name="connsiteX1" fmla="*/ 647700 w 2098100"/>
              <a:gd name="connsiteY1" fmla="*/ 2207 h 539890"/>
              <a:gd name="connsiteX2" fmla="*/ 1066800 w 2098100"/>
              <a:gd name="connsiteY2" fmla="*/ 230807 h 539890"/>
              <a:gd name="connsiteX3" fmla="*/ 1638300 w 2098100"/>
              <a:gd name="connsiteY3" fmla="*/ 319707 h 539890"/>
              <a:gd name="connsiteX4" fmla="*/ 2057400 w 2098100"/>
              <a:gd name="connsiteY4" fmla="*/ 535607 h 5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8100" h="539890">
                <a:moveTo>
                  <a:pt x="0" y="383207"/>
                </a:moveTo>
                <a:cubicBezTo>
                  <a:pt x="234950" y="205407"/>
                  <a:pt x="469900" y="27607"/>
                  <a:pt x="647700" y="2207"/>
                </a:cubicBezTo>
                <a:cubicBezTo>
                  <a:pt x="825500" y="-23193"/>
                  <a:pt x="901700" y="177890"/>
                  <a:pt x="1066800" y="230807"/>
                </a:cubicBezTo>
                <a:cubicBezTo>
                  <a:pt x="1231900" y="283724"/>
                  <a:pt x="1473200" y="268907"/>
                  <a:pt x="1638300" y="319707"/>
                </a:cubicBezTo>
                <a:cubicBezTo>
                  <a:pt x="1803400" y="370507"/>
                  <a:pt x="2230967" y="571590"/>
                  <a:pt x="2057400" y="535607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49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proposed blob matching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con’t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60B1-22BA-4DC9-B446-58BBF0973F54}" type="slidenum">
              <a:rPr lang="zh-TW" altLang="en-US" smtClean="0"/>
              <a:pPr/>
              <a:t>17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40768"/>
            <a:ext cx="5466556" cy="2618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9602"/>
            <a:ext cx="6292354" cy="2361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29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395288" y="1340768"/>
            <a:ext cx="8353425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Arial" charset="0"/>
              <a:buChar char="•"/>
              <a:defRPr kumimoji="1" sz="26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Ø"/>
              <a:defRPr kumimoji="1" sz="2400" baseline="0">
                <a:solidFill>
                  <a:schemeClr val="tx1"/>
                </a:solidFill>
                <a:latin typeface="Calibri" pitchFamily="34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CCFF"/>
              </a:buClr>
              <a:buFont typeface="Wingdings" pitchFamily="2" charset="2"/>
              <a:buChar char="u"/>
              <a:defRPr kumimoji="1" sz="2200" baseline="0">
                <a:solidFill>
                  <a:schemeClr val="tx1"/>
                </a:solidFill>
                <a:latin typeface="Calibri" pitchFamily="34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p"/>
              <a:defRPr kumimoji="1" sz="2000" baseline="0">
                <a:solidFill>
                  <a:schemeClr val="tx1"/>
                </a:solidFill>
                <a:latin typeface="Calibri" pitchFamily="34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Arial" charset="0"/>
              <a:buChar char="»"/>
              <a:defRPr kumimoji="1" sz="2000" baseline="0">
                <a:solidFill>
                  <a:schemeClr val="tx1"/>
                </a:solidFill>
                <a:latin typeface="Calibri" pitchFamily="34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 smtClean="0">
                <a:solidFill>
                  <a:srgbClr val="3333FF"/>
                </a:solidFill>
              </a:rPr>
              <a:t>A bipartite graph</a:t>
            </a:r>
            <a:r>
              <a:rPr lang="en-US" altLang="zh-TW" dirty="0" smtClean="0"/>
              <a:t> representation for blob matching</a:t>
            </a:r>
          </a:p>
          <a:p>
            <a:pPr lvl="1"/>
            <a:r>
              <a:rPr lang="en-US" altLang="zh-TW" dirty="0" smtClean="0"/>
              <a:t>Node: blob;      Edge: blob correspondence</a:t>
            </a:r>
          </a:p>
          <a:p>
            <a:pPr lvl="1"/>
            <a:r>
              <a:rPr lang="en-US" altLang="zh-TW" dirty="0" smtClean="0"/>
              <a:t>Computing connected components: blob clusters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Blob cluster</a:t>
            </a:r>
            <a:r>
              <a:rPr lang="en-US" altLang="zh-TW" dirty="0" smtClean="0"/>
              <a:t>: the </a:t>
            </a:r>
            <a:r>
              <a:rPr lang="en-US" altLang="zh-TW" dirty="0" smtClean="0">
                <a:solidFill>
                  <a:srgbClr val="00B050"/>
                </a:solidFill>
              </a:rPr>
              <a:t>minimal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solidFill>
                  <a:srgbClr val="00B050"/>
                </a:solidFill>
              </a:rPr>
              <a:t>identical </a:t>
            </a:r>
            <a:r>
              <a:rPr lang="en-US" altLang="zh-TW" dirty="0" smtClean="0"/>
              <a:t>group of pedestrians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Blob Clustering Algorithm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245225"/>
            <a:ext cx="863600" cy="476250"/>
          </a:xfrm>
          <a:prstGeom prst="rect">
            <a:avLst/>
          </a:prstGeom>
        </p:spPr>
        <p:txBody>
          <a:bodyPr/>
          <a:lstStyle/>
          <a:p>
            <a:fld id="{3A4FE109-054E-49B5-B1C5-4E92DB2C4A06}" type="slidenum">
              <a:rPr lang="en-US" altLang="zh-TW" smtClean="0"/>
              <a:pPr/>
              <a:t>18</a:t>
            </a:fld>
            <a:endParaRPr lang="en-US" altLang="zh-TW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33355"/>
            <a:ext cx="4969247" cy="26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2571820" y="5920938"/>
            <a:ext cx="133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/>
              <a:t>blob</a:t>
            </a:r>
            <a:endParaRPr lang="zh-TW" altLang="en-US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5039142" y="5877272"/>
            <a:ext cx="169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/>
              <a:t>blob cluster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8523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 Example of Blob Clustering Results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245225"/>
            <a:ext cx="863600" cy="476250"/>
          </a:xfrm>
          <a:prstGeom prst="rect">
            <a:avLst/>
          </a:prstGeom>
        </p:spPr>
        <p:txBody>
          <a:bodyPr/>
          <a:lstStyle/>
          <a:p>
            <a:fld id="{3A4FE109-054E-49B5-B1C5-4E92DB2C4A06}" type="slidenum">
              <a:rPr lang="en-US" altLang="zh-TW" smtClean="0"/>
              <a:pPr/>
              <a:t>19</a:t>
            </a:fld>
            <a:endParaRPr lang="en-US" altLang="zh-TW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" t="33061" r="19617" b="14558"/>
          <a:stretch/>
        </p:blipFill>
        <p:spPr bwMode="auto">
          <a:xfrm>
            <a:off x="250825" y="2282151"/>
            <a:ext cx="8229600" cy="316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547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Introduction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Previous work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Our approaches</a:t>
            </a:r>
          </a:p>
          <a:p>
            <a:pPr lvl="1"/>
            <a:r>
              <a:rPr lang="en-US" altLang="zh-TW" dirty="0" smtClean="0"/>
              <a:t>Cross-camera blob matching</a:t>
            </a:r>
          </a:p>
          <a:p>
            <a:pPr lvl="1"/>
            <a:r>
              <a:rPr lang="en-US" altLang="zh-TW" dirty="0" smtClean="0"/>
              <a:t>Two-pass regression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Experiments and results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Conclusions</a:t>
            </a:r>
            <a:endParaRPr lang="zh-TW" altLang="en-US" sz="28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245225"/>
            <a:ext cx="863600" cy="476250"/>
          </a:xfrm>
          <a:prstGeom prst="rect">
            <a:avLst/>
          </a:prstGeom>
        </p:spPr>
        <p:txBody>
          <a:bodyPr/>
          <a:lstStyle/>
          <a:p>
            <a:fld id="{3A4FE109-054E-49B5-B1C5-4E92DB2C4A06}" type="slidenum">
              <a:rPr lang="en-US" altLang="zh-TW" smtClean="0"/>
              <a:pPr/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9476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Introduction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Previous work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>
                <a:solidFill>
                  <a:srgbClr val="3333FF"/>
                </a:solidFill>
              </a:rPr>
              <a:t>Our approaches</a:t>
            </a:r>
          </a:p>
          <a:p>
            <a:pPr lvl="1"/>
            <a:r>
              <a:rPr lang="en-US" altLang="zh-TW" dirty="0" smtClean="0"/>
              <a:t>Cross-camera blob matching</a:t>
            </a:r>
          </a:p>
          <a:p>
            <a:pPr lvl="1"/>
            <a:r>
              <a:rPr lang="en-US" altLang="zh-TW" dirty="0" smtClean="0">
                <a:solidFill>
                  <a:srgbClr val="3333CC"/>
                </a:solidFill>
              </a:rPr>
              <a:t>Two-pass regression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Experiments and results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Conclusions</a:t>
            </a:r>
            <a:endParaRPr lang="zh-TW" altLang="en-US" sz="28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245225"/>
            <a:ext cx="863600" cy="476250"/>
          </a:xfrm>
          <a:prstGeom prst="rect">
            <a:avLst/>
          </a:prstGeom>
        </p:spPr>
        <p:txBody>
          <a:bodyPr/>
          <a:lstStyle/>
          <a:p>
            <a:fld id="{3A4FE109-054E-49B5-B1C5-4E92DB2C4A06}" type="slidenum">
              <a:rPr lang="en-US" altLang="zh-TW" smtClean="0"/>
              <a:pPr/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7251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Observation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Approximating the people counts in an image in two parts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Regular part: </a:t>
            </a:r>
            <a:r>
              <a:rPr lang="en-US" altLang="zh-TW" dirty="0" smtClean="0">
                <a:solidFill>
                  <a:srgbClr val="3333CC"/>
                </a:solidFill>
              </a:rPr>
              <a:t>intra-camera visual features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Residual part: </a:t>
            </a:r>
            <a:r>
              <a:rPr lang="en-US" altLang="zh-TW" dirty="0" smtClean="0">
                <a:solidFill>
                  <a:srgbClr val="3333CC"/>
                </a:solidFill>
              </a:rPr>
              <a:t>inter-camera visual knowledge</a:t>
            </a:r>
            <a:endParaRPr lang="zh-TW" altLang="en-US" dirty="0">
              <a:solidFill>
                <a:srgbClr val="3333CC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60B1-22BA-4DC9-B446-58BBF0973F54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63875"/>
            <a:ext cx="4016127" cy="1719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22819"/>
            <a:ext cx="4003227" cy="1698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782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Two-pass regression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60B1-22BA-4DC9-B446-58BBF0973F54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5760" y="2871609"/>
            <a:ext cx="2441483" cy="23042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600" dirty="0" smtClean="0">
                <a:latin typeface="Times New Roman" pitchFamily="18" charset="0"/>
                <a:cs typeface="Times New Roman" pitchFamily="18" charset="0"/>
              </a:rPr>
              <a:t># of People</a:t>
            </a:r>
            <a:endParaRPr lang="zh-TW" altLang="en-US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等於 5"/>
          <p:cNvSpPr/>
          <p:nvPr/>
        </p:nvSpPr>
        <p:spPr>
          <a:xfrm>
            <a:off x="2586645" y="3663737"/>
            <a:ext cx="762879" cy="720000"/>
          </a:xfrm>
          <a:prstGeom prst="mathEqua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加號 6"/>
          <p:cNvSpPr/>
          <p:nvPr/>
        </p:nvSpPr>
        <p:spPr>
          <a:xfrm>
            <a:off x="5829811" y="3663737"/>
            <a:ext cx="762879" cy="720000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3368926" y="2871609"/>
            <a:ext cx="2441483" cy="23042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600" dirty="0" smtClean="0">
                <a:latin typeface="Times New Roman" pitchFamily="18" charset="0"/>
                <a:cs typeface="Times New Roman" pitchFamily="18" charset="0"/>
              </a:rPr>
              <a:t>Regular part</a:t>
            </a:r>
            <a:endParaRPr lang="zh-TW" altLang="en-US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473667" y="2132856"/>
            <a:ext cx="22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First-pass regression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413470" y="5301208"/>
            <a:ext cx="235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0000CC"/>
                </a:solidFill>
              </a:rPr>
              <a:t>Intra-camera visual features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612093" y="2871609"/>
            <a:ext cx="2352395" cy="23042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600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Residual part</a:t>
            </a:r>
            <a:endParaRPr lang="zh-TW" altLang="en-US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672290" y="2132856"/>
            <a:ext cx="22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Second-pass regression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612093" y="5302949"/>
            <a:ext cx="235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0000CC"/>
                </a:solidFill>
              </a:rPr>
              <a:t>Inter-camera view knowledge</a:t>
            </a:r>
            <a:endParaRPr lang="zh-TW" alt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80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Regular-part estimation (First-pass regression)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Regression unit</a:t>
            </a:r>
          </a:p>
          <a:p>
            <a:pPr lvl="1"/>
            <a:r>
              <a:rPr lang="en-US" altLang="zh-TW" dirty="0"/>
              <a:t>Blob</a:t>
            </a:r>
          </a:p>
          <a:p>
            <a:r>
              <a:rPr lang="en-US" altLang="zh-TW" dirty="0"/>
              <a:t>Low-level features</a:t>
            </a:r>
          </a:p>
          <a:p>
            <a:pPr lvl="1"/>
            <a:r>
              <a:rPr lang="en-US" altLang="zh-TW" dirty="0"/>
              <a:t>Area, Canny edge pixels, and oriented gradients</a:t>
            </a:r>
          </a:p>
          <a:p>
            <a:r>
              <a:rPr lang="en-US" altLang="zh-TW" dirty="0"/>
              <a:t>Learning and regression</a:t>
            </a:r>
          </a:p>
          <a:p>
            <a:pPr lvl="1"/>
            <a:r>
              <a:rPr lang="en-US" altLang="zh-TW" dirty="0"/>
              <a:t>Multiple kernel learning + support vector regression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60B1-22BA-4DC9-B446-58BBF0973F54}" type="slidenum">
              <a:rPr lang="zh-TW" altLang="en-US" smtClean="0"/>
              <a:pPr/>
              <a:t>23</a:t>
            </a:fld>
            <a:endParaRPr lang="zh-TW" altLang="en-US"/>
          </a:p>
        </p:txBody>
      </p:sp>
      <p:pic>
        <p:nvPicPr>
          <p:cNvPr id="5" name="Picture 4" descr="C:\Users\Weng\Dropbox\Multi-Camera People Counting\View_001\Medium_Data\blobs\frame_020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r="5769" b="8098"/>
          <a:stretch/>
        </p:blipFill>
        <p:spPr bwMode="auto">
          <a:xfrm>
            <a:off x="2987824" y="4077071"/>
            <a:ext cx="2736304" cy="213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21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188913"/>
            <a:ext cx="8640960" cy="914400"/>
          </a:xfrm>
        </p:spPr>
        <p:txBody>
          <a:bodyPr/>
          <a:lstStyle/>
          <a:p>
            <a:r>
              <a:rPr lang="en-US" altLang="zh-TW" dirty="0" smtClean="0"/>
              <a:t>Residual-part estimation (Second-pass regression)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341438"/>
            <a:ext cx="8748712" cy="4635500"/>
          </a:xfrm>
        </p:spPr>
        <p:txBody>
          <a:bodyPr/>
          <a:lstStyle/>
          <a:p>
            <a:r>
              <a:rPr lang="en-US" altLang="zh-TW" dirty="0"/>
              <a:t>Regression </a:t>
            </a:r>
            <a:r>
              <a:rPr lang="en-US" altLang="zh-TW" dirty="0" smtClean="0"/>
              <a:t>unit: Matched blob cluster (a set of blobs)</a:t>
            </a:r>
          </a:p>
          <a:p>
            <a:endParaRPr lang="en-US" altLang="zh-TW" sz="500" dirty="0"/>
          </a:p>
          <a:p>
            <a:pPr marL="342900" lvl="1" indent="-342900">
              <a:buClr>
                <a:srgbClr val="0066FF"/>
              </a:buClr>
              <a:buFont typeface="Arial" charset="0"/>
              <a:buChar char="•"/>
            </a:pPr>
            <a:r>
              <a:rPr lang="en-US" altLang="zh-TW" sz="2600" dirty="0" smtClean="0"/>
              <a:t>Label: </a:t>
            </a:r>
            <a:r>
              <a:rPr lang="en-US" altLang="zh-TW" sz="2600" dirty="0"/>
              <a:t>The residual yielded in the first </a:t>
            </a:r>
            <a:r>
              <a:rPr lang="en-US" altLang="zh-TW" sz="2600" dirty="0" smtClean="0"/>
              <a:t>pass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sz="2500" dirty="0" smtClean="0"/>
          </a:p>
          <a:p>
            <a:r>
              <a:rPr lang="en-US" altLang="zh-TW" dirty="0" smtClean="0"/>
              <a:t>Features: Derived from </a:t>
            </a:r>
            <a:r>
              <a:rPr lang="en-US" altLang="zh-TW" dirty="0" smtClean="0">
                <a:solidFill>
                  <a:srgbClr val="3333FF"/>
                </a:solidFill>
              </a:rPr>
              <a:t>prediction conflicts  </a:t>
            </a:r>
            <a:r>
              <a:rPr lang="en-US" altLang="zh-TW" dirty="0" smtClean="0"/>
              <a:t>among different features and different views</a:t>
            </a:r>
          </a:p>
          <a:p>
            <a:endParaRPr lang="en-US" altLang="zh-TW" sz="500" dirty="0" smtClean="0"/>
          </a:p>
          <a:p>
            <a:r>
              <a:rPr lang="en-US" altLang="zh-TW" dirty="0" err="1" smtClean="0"/>
              <a:t>Regressor</a:t>
            </a:r>
            <a:r>
              <a:rPr lang="en-US" altLang="zh-TW" dirty="0" smtClean="0"/>
              <a:t>: Multi-kernel support </a:t>
            </a:r>
            <a:r>
              <a:rPr lang="en-US" altLang="zh-TW" dirty="0"/>
              <a:t>vector regression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60B1-22BA-4DC9-B446-58BBF0973F54}" type="slidenum">
              <a:rPr lang="zh-TW" altLang="en-US" smtClean="0"/>
              <a:pPr/>
              <a:t>24</a:t>
            </a:fld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826" y="2353207"/>
            <a:ext cx="3701721" cy="83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" t="33061" r="19617" b="14558"/>
          <a:stretch/>
        </p:blipFill>
        <p:spPr bwMode="auto">
          <a:xfrm>
            <a:off x="1979292" y="4744194"/>
            <a:ext cx="5060030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370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predict conflict 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 prediction conflict between horizontal and vertical gradients for occlusion handling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60B1-22BA-4DC9-B446-58BBF0973F54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716" y="2520196"/>
            <a:ext cx="8709772" cy="2401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直線接點 5"/>
          <p:cNvCxnSpPr/>
          <p:nvPr/>
        </p:nvCxnSpPr>
        <p:spPr>
          <a:xfrm>
            <a:off x="1297112" y="5203550"/>
            <a:ext cx="571504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297112" y="5632178"/>
            <a:ext cx="571504" cy="1588"/>
          </a:xfrm>
          <a:prstGeom prst="line">
            <a:avLst/>
          </a:prstGeom>
          <a:ln>
            <a:solidFill>
              <a:srgbClr val="3333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297112" y="6059218"/>
            <a:ext cx="571504" cy="1588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2046354" y="4998380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9pPr>
          </a:lstStyle>
          <a:p>
            <a:r>
              <a:rPr lang="en-US" altLang="zh-TW" dirty="0" smtClean="0"/>
              <a:t>Ground truth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057212" y="5445296"/>
            <a:ext cx="531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9pPr>
          </a:lstStyle>
          <a:p>
            <a:r>
              <a:rPr lang="en-US" altLang="zh-TW" dirty="0" smtClean="0"/>
              <a:t>Prediction by the feature of </a:t>
            </a:r>
            <a:r>
              <a:rPr lang="en-US" altLang="zh-TW" dirty="0" smtClean="0">
                <a:solidFill>
                  <a:srgbClr val="0070C0"/>
                </a:solidFill>
              </a:rPr>
              <a:t>horizontal</a:t>
            </a:r>
            <a:r>
              <a:rPr lang="en-US" altLang="zh-TW" dirty="0" smtClean="0"/>
              <a:t> gradients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057212" y="5880070"/>
            <a:ext cx="531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9pPr>
          </a:lstStyle>
          <a:p>
            <a:r>
              <a:rPr lang="en-US" altLang="zh-TW" dirty="0" smtClean="0"/>
              <a:t>Prediction by the feature of </a:t>
            </a:r>
            <a:r>
              <a:rPr lang="en-US" altLang="zh-TW" dirty="0" smtClean="0">
                <a:solidFill>
                  <a:srgbClr val="0070C0"/>
                </a:solidFill>
              </a:rPr>
              <a:t>vertical</a:t>
            </a:r>
            <a:r>
              <a:rPr lang="en-US" altLang="zh-TW" dirty="0" smtClean="0"/>
              <a:t> gradients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634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Features:</a:t>
            </a:r>
            <a:r>
              <a:rPr lang="en-US" altLang="zh-TW" dirty="0"/>
              <a:t> the conflicts of people </a:t>
            </a:r>
            <a:r>
              <a:rPr lang="en-US" altLang="zh-TW" dirty="0" smtClean="0"/>
              <a:t>counts estimated by various features in different cameras</a:t>
            </a:r>
          </a:p>
          <a:p>
            <a:endParaRPr lang="en-US" altLang="zh-TW" sz="1000" dirty="0" smtClean="0"/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Cross-camera conflict:</a:t>
            </a:r>
          </a:p>
          <a:p>
            <a:pPr lvl="1"/>
            <a:endParaRPr lang="en-US" altLang="zh-TW" dirty="0">
              <a:solidFill>
                <a:srgbClr val="0000FF"/>
              </a:solidFill>
            </a:endParaRP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Negative </a:t>
            </a:r>
            <a:r>
              <a:rPr lang="en-US" altLang="zh-TW" dirty="0" smtClean="0">
                <a:solidFill>
                  <a:srgbClr val="0000FF"/>
                </a:solidFill>
              </a:rPr>
              <a:t>trim:</a:t>
            </a:r>
            <a:endParaRPr lang="en-US" altLang="zh-TW" dirty="0">
              <a:solidFill>
                <a:srgbClr val="0000FF"/>
              </a:solidFill>
            </a:endParaRPr>
          </a:p>
          <a:p>
            <a:pPr lvl="1"/>
            <a:endParaRPr lang="en-US" altLang="zh-TW" dirty="0">
              <a:solidFill>
                <a:srgbClr val="0000FF"/>
              </a:solidFill>
            </a:endParaRP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Positive </a:t>
            </a:r>
            <a:r>
              <a:rPr lang="en-US" altLang="zh-TW" dirty="0" smtClean="0">
                <a:solidFill>
                  <a:srgbClr val="0000FF"/>
                </a:solidFill>
              </a:rPr>
              <a:t>trim:</a:t>
            </a:r>
          </a:p>
          <a:p>
            <a:pPr lvl="1"/>
            <a:endParaRPr lang="en-US" altLang="zh-TW" dirty="0">
              <a:solidFill>
                <a:srgbClr val="0000FF"/>
              </a:solidFill>
            </a:endParaRP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Intra-camera conflict:</a:t>
            </a:r>
            <a:endParaRPr lang="zh-TW" altLang="en-US" dirty="0">
              <a:solidFill>
                <a:srgbClr val="0000FF"/>
              </a:solidFill>
            </a:endParaRP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60B1-22BA-4DC9-B446-58BBF0973F54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95536" y="188913"/>
            <a:ext cx="8640960" cy="914400"/>
          </a:xfrm>
        </p:spPr>
        <p:txBody>
          <a:bodyPr/>
          <a:lstStyle/>
          <a:p>
            <a:r>
              <a:rPr lang="en-US" altLang="zh-TW" dirty="0" smtClean="0"/>
              <a:t>Residual-part estimation (Second-pass regression)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393" y="2204854"/>
            <a:ext cx="4491990" cy="72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931" y="3070835"/>
            <a:ext cx="3771900" cy="7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151" y="3986014"/>
            <a:ext cx="402336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76" y="5560602"/>
            <a:ext cx="7170048" cy="51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996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Two-pass People Counting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number </a:t>
            </a:r>
            <a:r>
              <a:rPr lang="en-US" altLang="zh-TW" dirty="0"/>
              <a:t>of people in a frame </a:t>
            </a:r>
            <a:r>
              <a:rPr lang="en-US" altLang="zh-TW" dirty="0" smtClean="0"/>
              <a:t>is then estimated by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7CBC-2CBA-449F-8F29-7774DE7B1790}" type="datetime1">
              <a:rPr lang="zh-TW" altLang="en-US" smtClean="0"/>
              <a:pPr/>
              <a:t>2012/12/26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245225"/>
            <a:ext cx="863600" cy="476250"/>
          </a:xfrm>
          <a:prstGeom prst="rect">
            <a:avLst/>
          </a:prstGeom>
        </p:spPr>
        <p:txBody>
          <a:bodyPr/>
          <a:lstStyle/>
          <a:p>
            <a:fld id="{3A4FE109-054E-49B5-B1C5-4E92DB2C4A06}" type="slidenum">
              <a:rPr lang="en-US" altLang="zh-TW" smtClean="0"/>
              <a:pPr/>
              <a:t>27</a:t>
            </a:fld>
            <a:endParaRPr lang="en-US" altLang="zh-TW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47975"/>
            <a:ext cx="6311900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2039318" y="4093041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</a:rPr>
              <a:t>R</a:t>
            </a:r>
            <a:r>
              <a:rPr lang="en-US" altLang="zh-TW" sz="2000" dirty="0" smtClean="0">
                <a:solidFill>
                  <a:srgbClr val="FF0000"/>
                </a:solidFill>
              </a:rPr>
              <a:t>egular estimation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919638" y="4093041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</a:rPr>
              <a:t>R</a:t>
            </a:r>
            <a:r>
              <a:rPr lang="en-US" altLang="zh-TW" sz="2000" dirty="0" smtClean="0">
                <a:solidFill>
                  <a:srgbClr val="FF0000"/>
                </a:solidFill>
              </a:rPr>
              <a:t>esidual estimation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075322" y="2780928"/>
            <a:ext cx="2592288" cy="1229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4991646" y="2780928"/>
            <a:ext cx="2520280" cy="1229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91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 overview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60B1-22BA-4DC9-B446-58BBF0973F54}" type="slidenum">
              <a:rPr lang="zh-TW" altLang="en-US" smtClean="0"/>
              <a:pPr/>
              <a:t>28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2502" y="1326704"/>
            <a:ext cx="9118997" cy="4838600"/>
            <a:chOff x="12502" y="1009700"/>
            <a:chExt cx="9118997" cy="4838600"/>
          </a:xfrm>
        </p:grpSpPr>
        <p:cxnSp>
          <p:nvCxnSpPr>
            <p:cNvPr id="6" name="直線單箭頭接點 5"/>
            <p:cNvCxnSpPr>
              <a:stCxn id="9" idx="3"/>
              <a:endCxn id="10" idx="1"/>
            </p:cNvCxnSpPr>
            <p:nvPr/>
          </p:nvCxnSpPr>
          <p:spPr>
            <a:xfrm>
              <a:off x="4204168" y="5201393"/>
              <a:ext cx="10956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線單箭頭接點 6"/>
            <p:cNvCxnSpPr>
              <a:stCxn id="32" idx="6"/>
              <a:endCxn id="9" idx="1"/>
            </p:cNvCxnSpPr>
            <p:nvPr/>
          </p:nvCxnSpPr>
          <p:spPr>
            <a:xfrm>
              <a:off x="1740502" y="5200300"/>
              <a:ext cx="1095666" cy="10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圓角矩形 7"/>
            <p:cNvSpPr/>
            <p:nvPr/>
          </p:nvSpPr>
          <p:spPr>
            <a:xfrm>
              <a:off x="2547198" y="2158148"/>
              <a:ext cx="1368000" cy="91440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latin typeface="Times New Roman" pitchFamily="18" charset="0"/>
                  <a:cs typeface="Times New Roman" pitchFamily="18" charset="0"/>
                </a:rPr>
                <a:t>Blob Matching</a:t>
              </a:r>
              <a:endParaRPr lang="zh-TW" alt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2836168" y="4744193"/>
              <a:ext cx="1368000" cy="91440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latin typeface="Times New Roman" pitchFamily="18" charset="0"/>
                  <a:cs typeface="Times New Roman" pitchFamily="18" charset="0"/>
                </a:rPr>
                <a:t>Blob Representation</a:t>
              </a:r>
              <a:endParaRPr lang="zh-TW" alt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5299834" y="4744193"/>
              <a:ext cx="1368000" cy="91440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latin typeface="Times New Roman" pitchFamily="18" charset="0"/>
                  <a:cs typeface="Times New Roman" pitchFamily="18" charset="0"/>
                </a:rPr>
                <a:t>Regular–part Estimation</a:t>
              </a:r>
              <a:endParaRPr lang="zh-TW" alt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4575760" y="2158148"/>
              <a:ext cx="1368000" cy="91440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latin typeface="Times New Roman" pitchFamily="18" charset="0"/>
                  <a:cs typeface="Times New Roman" pitchFamily="18" charset="0"/>
                </a:rPr>
                <a:t>Component Representation</a:t>
              </a:r>
              <a:endParaRPr lang="zh-TW" alt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2" name="直線單箭頭接點 11"/>
            <p:cNvCxnSpPr>
              <a:stCxn id="8" idx="3"/>
              <a:endCxn id="11" idx="1"/>
            </p:cNvCxnSpPr>
            <p:nvPr/>
          </p:nvCxnSpPr>
          <p:spPr>
            <a:xfrm>
              <a:off x="3915198" y="2615348"/>
              <a:ext cx="6605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圓角矩形 12"/>
            <p:cNvSpPr/>
            <p:nvPr/>
          </p:nvSpPr>
          <p:spPr>
            <a:xfrm>
              <a:off x="6604321" y="2158148"/>
              <a:ext cx="1368000" cy="91440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latin typeface="Times New Roman" pitchFamily="18" charset="0"/>
                  <a:cs typeface="Times New Roman" pitchFamily="18" charset="0"/>
                </a:rPr>
                <a:t>Residual-part Estimation</a:t>
              </a:r>
              <a:endParaRPr lang="zh-TW" alt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" name="直線單箭頭接點 13"/>
            <p:cNvCxnSpPr>
              <a:stCxn id="10" idx="3"/>
              <a:endCxn id="20" idx="1"/>
            </p:cNvCxnSpPr>
            <p:nvPr/>
          </p:nvCxnSpPr>
          <p:spPr>
            <a:xfrm>
              <a:off x="6667834" y="5201393"/>
              <a:ext cx="109566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stCxn id="11" idx="3"/>
              <a:endCxn id="13" idx="1"/>
            </p:cNvCxnSpPr>
            <p:nvPr/>
          </p:nvCxnSpPr>
          <p:spPr>
            <a:xfrm>
              <a:off x="5943760" y="2615348"/>
              <a:ext cx="66056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>
              <a:stCxn id="32" idx="7"/>
            </p:cNvCxnSpPr>
            <p:nvPr/>
          </p:nvCxnSpPr>
          <p:spPr>
            <a:xfrm flipV="1">
              <a:off x="1487442" y="2949957"/>
              <a:ext cx="1046697" cy="1792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群組 16"/>
            <p:cNvGrpSpPr/>
            <p:nvPr/>
          </p:nvGrpSpPr>
          <p:grpSpPr>
            <a:xfrm>
              <a:off x="12502" y="4244379"/>
              <a:ext cx="1728000" cy="1603921"/>
              <a:chOff x="71040" y="3403574"/>
              <a:chExt cx="1728000" cy="1603921"/>
            </a:xfrm>
          </p:grpSpPr>
          <p:sp>
            <p:nvSpPr>
              <p:cNvPr id="30" name="文字方塊 29"/>
              <p:cNvSpPr txBox="1"/>
              <p:nvPr/>
            </p:nvSpPr>
            <p:spPr>
              <a:xfrm>
                <a:off x="173631" y="3403574"/>
                <a:ext cx="15228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 smtClean="0">
                    <a:latin typeface="Times New Roman" pitchFamily="18" charset="0"/>
                    <a:cs typeface="Times New Roman" pitchFamily="18" charset="0"/>
                  </a:rPr>
                  <a:t>Target View</a:t>
                </a:r>
                <a:endParaRPr lang="zh-TW" altLang="en-US" sz="1400" dirty="0"/>
              </a:p>
            </p:txBody>
          </p:sp>
          <p:grpSp>
            <p:nvGrpSpPr>
              <p:cNvPr id="31" name="群組 30"/>
              <p:cNvGrpSpPr/>
              <p:nvPr/>
            </p:nvGrpSpPr>
            <p:grpSpPr>
              <a:xfrm>
                <a:off x="71040" y="3711495"/>
                <a:ext cx="1728000" cy="1296000"/>
                <a:chOff x="35664" y="980728"/>
                <a:chExt cx="1728000" cy="1296000"/>
              </a:xfrm>
            </p:grpSpPr>
            <p:sp>
              <p:nvSpPr>
                <p:cNvPr id="32" name="橢圓 31"/>
                <p:cNvSpPr/>
                <p:nvPr/>
              </p:nvSpPr>
              <p:spPr>
                <a:xfrm>
                  <a:off x="35664" y="980728"/>
                  <a:ext cx="1728000" cy="12960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33" name="Picture 5" descr="D:\050-Programming\2012-TIP\journal_0417\Crowd_PETS09\S1\L1\Time_13-57\View_001\frame_0100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5664" y="1183228"/>
                  <a:ext cx="1188001" cy="891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" name="群組 17"/>
            <p:cNvGrpSpPr/>
            <p:nvPr/>
          </p:nvGrpSpPr>
          <p:grpSpPr>
            <a:xfrm>
              <a:off x="64738" y="1009700"/>
              <a:ext cx="1623528" cy="2828057"/>
              <a:chOff x="123276" y="168895"/>
              <a:chExt cx="1623528" cy="2828057"/>
            </a:xfrm>
          </p:grpSpPr>
          <p:sp>
            <p:nvSpPr>
              <p:cNvPr id="23" name="文字方塊 22"/>
              <p:cNvSpPr txBox="1"/>
              <p:nvPr/>
            </p:nvSpPr>
            <p:spPr>
              <a:xfrm>
                <a:off x="123276" y="168895"/>
                <a:ext cx="16235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Times New Roman" pitchFamily="18" charset="0"/>
                    <a:cs typeface="Times New Roman" pitchFamily="18" charset="0"/>
                  </a:rPr>
                  <a:t>Auxiliary </a:t>
                </a:r>
                <a:r>
                  <a:rPr lang="en-US" altLang="zh-TW" sz="1400" dirty="0" smtClean="0">
                    <a:latin typeface="Times New Roman" pitchFamily="18" charset="0"/>
                    <a:cs typeface="Times New Roman" pitchFamily="18" charset="0"/>
                  </a:rPr>
                  <a:t>Views</a:t>
                </a:r>
                <a:endParaRPr lang="zh-TW" altLang="en-US" sz="1400" dirty="0"/>
              </a:p>
            </p:txBody>
          </p:sp>
          <p:grpSp>
            <p:nvGrpSpPr>
              <p:cNvPr id="24" name="群組 23"/>
              <p:cNvGrpSpPr/>
              <p:nvPr/>
            </p:nvGrpSpPr>
            <p:grpSpPr>
              <a:xfrm>
                <a:off x="250964" y="548680"/>
                <a:ext cx="1368152" cy="2448272"/>
                <a:chOff x="107504" y="548680"/>
                <a:chExt cx="1368152" cy="2448272"/>
              </a:xfrm>
            </p:grpSpPr>
            <p:sp>
              <p:nvSpPr>
                <p:cNvPr id="25" name="橢圓 24"/>
                <p:cNvSpPr/>
                <p:nvPr/>
              </p:nvSpPr>
              <p:spPr>
                <a:xfrm>
                  <a:off x="107504" y="548680"/>
                  <a:ext cx="1368152" cy="2448272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26" name="群組 25"/>
                <p:cNvGrpSpPr/>
                <p:nvPr/>
              </p:nvGrpSpPr>
              <p:grpSpPr>
                <a:xfrm>
                  <a:off x="387582" y="831314"/>
                  <a:ext cx="807997" cy="1883004"/>
                  <a:chOff x="253624" y="1231490"/>
                  <a:chExt cx="807997" cy="1883004"/>
                </a:xfrm>
              </p:grpSpPr>
              <p:pic>
                <p:nvPicPr>
                  <p:cNvPr id="27" name="Picture 6" descr="D:\050-Programming\2012-TIP\journal_0417\Crowd_PETS09\S1\L1\Time_13-57\View_003\frame_0100.jp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3624" y="1231490"/>
                    <a:ext cx="807997" cy="6051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" name="Picture 4" descr="D:\050-Programming\2012-TIP\journal_0417\Crowd_PETS09\S1\L1\Time_13-57\View_002\frame_0100.jpg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3624" y="1870409"/>
                    <a:ext cx="807997" cy="6051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9" name="Picture 7" descr="D:\050-Programming\2012-TIP\journal_0417\Crowd_PETS09\S1\L1\Time_13-57\View_004\frame_0100.jpg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3624" y="2509328"/>
                    <a:ext cx="807997" cy="6051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cxnSp>
          <p:nvCxnSpPr>
            <p:cNvPr id="19" name="直線單箭頭接點 18"/>
            <p:cNvCxnSpPr>
              <a:stCxn id="25" idx="6"/>
              <a:endCxn id="8" idx="1"/>
            </p:cNvCxnSpPr>
            <p:nvPr/>
          </p:nvCxnSpPr>
          <p:spPr>
            <a:xfrm>
              <a:off x="1560578" y="2613621"/>
              <a:ext cx="986620" cy="17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圓角矩形 19"/>
            <p:cNvSpPr/>
            <p:nvPr/>
          </p:nvSpPr>
          <p:spPr>
            <a:xfrm>
              <a:off x="7763499" y="4744193"/>
              <a:ext cx="1368000" cy="91440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latin typeface="Times New Roman" pitchFamily="18" charset="0"/>
                  <a:cs typeface="Times New Roman" pitchFamily="18" charset="0"/>
                </a:rPr>
                <a:t>Final Estimation</a:t>
              </a:r>
              <a:endParaRPr lang="zh-TW" alt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1" name="直線單箭頭接點 20"/>
            <p:cNvCxnSpPr>
              <a:endCxn id="20" idx="0"/>
            </p:cNvCxnSpPr>
            <p:nvPr/>
          </p:nvCxnSpPr>
          <p:spPr>
            <a:xfrm>
              <a:off x="8447499" y="2613621"/>
              <a:ext cx="0" cy="213057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stCxn id="13" idx="3"/>
            </p:cNvCxnSpPr>
            <p:nvPr/>
          </p:nvCxnSpPr>
          <p:spPr>
            <a:xfrm flipV="1">
              <a:off x="7972321" y="2612456"/>
              <a:ext cx="489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矩形 33"/>
          <p:cNvSpPr/>
          <p:nvPr/>
        </p:nvSpPr>
        <p:spPr>
          <a:xfrm>
            <a:off x="2288335" y="2204864"/>
            <a:ext cx="3857774" cy="14253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6372200" y="2204864"/>
            <a:ext cx="1844921" cy="14253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5031335" y="4797152"/>
            <a:ext cx="1844921" cy="14253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785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Introduction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Previous work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Our approaches</a:t>
            </a:r>
          </a:p>
          <a:p>
            <a:pPr lvl="1"/>
            <a:r>
              <a:rPr lang="en-US" altLang="zh-TW" dirty="0" smtClean="0"/>
              <a:t>Cross-camera blob matching</a:t>
            </a:r>
          </a:p>
          <a:p>
            <a:pPr lvl="1"/>
            <a:r>
              <a:rPr lang="en-US" altLang="zh-TW" dirty="0" smtClean="0"/>
              <a:t>Two-pass regression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>
                <a:solidFill>
                  <a:srgbClr val="3333FF"/>
                </a:solidFill>
              </a:rPr>
              <a:t>Experiments and results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Conclusions</a:t>
            </a:r>
            <a:endParaRPr lang="zh-TW" altLang="en-US" sz="28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245225"/>
            <a:ext cx="863600" cy="476250"/>
          </a:xfrm>
          <a:prstGeom prst="rect">
            <a:avLst/>
          </a:prstGeom>
        </p:spPr>
        <p:txBody>
          <a:bodyPr/>
          <a:lstStyle/>
          <a:p>
            <a:fld id="{3A4FE109-054E-49B5-B1C5-4E92DB2C4A06}" type="slidenum">
              <a:rPr lang="en-US" altLang="zh-TW" smtClean="0"/>
              <a:pPr/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328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0033CC"/>
                </a:solidFill>
              </a:rPr>
              <a:t>Introduction</a:t>
            </a:r>
          </a:p>
          <a:p>
            <a:pPr lvl="1"/>
            <a:r>
              <a:rPr lang="en-US" altLang="zh-TW" dirty="0" smtClean="0">
                <a:solidFill>
                  <a:srgbClr val="0033CC"/>
                </a:solidFill>
              </a:rPr>
              <a:t>Goal of people counting</a:t>
            </a:r>
          </a:p>
          <a:p>
            <a:pPr lvl="1"/>
            <a:r>
              <a:rPr lang="en-US" altLang="zh-TW" dirty="0" smtClean="0">
                <a:solidFill>
                  <a:srgbClr val="0033CC"/>
                </a:solidFill>
              </a:rPr>
              <a:t>Motivation &amp; idea of our approach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Previous work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Our approaches</a:t>
            </a:r>
          </a:p>
          <a:p>
            <a:pPr lvl="1"/>
            <a:r>
              <a:rPr lang="en-US" altLang="zh-TW" dirty="0" smtClean="0"/>
              <a:t>Cross-camera blob matching</a:t>
            </a:r>
          </a:p>
          <a:p>
            <a:pPr lvl="1"/>
            <a:r>
              <a:rPr lang="en-US" altLang="zh-TW" dirty="0" smtClean="0"/>
              <a:t>Two-pass regression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Experiments and results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Conclusions</a:t>
            </a:r>
            <a:endParaRPr lang="zh-TW" altLang="en-US" sz="28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245225"/>
            <a:ext cx="863600" cy="476250"/>
          </a:xfrm>
          <a:prstGeom prst="rect">
            <a:avLst/>
          </a:prstGeom>
        </p:spPr>
        <p:txBody>
          <a:bodyPr/>
          <a:lstStyle/>
          <a:p>
            <a:fld id="{3A4FE109-054E-49B5-B1C5-4E92DB2C4A06}" type="slidenum">
              <a:rPr lang="en-US" altLang="zh-TW" smtClean="0"/>
              <a:pPr/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6971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Experimental Settings </a:t>
            </a:r>
            <a:endParaRPr lang="zh-TW" altLang="en-US" baseline="30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PETS 2010 Benchmark Data</a:t>
            </a:r>
          </a:p>
          <a:p>
            <a:pPr lvl="1"/>
            <a:r>
              <a:rPr lang="en-US" altLang="zh-TW" dirty="0"/>
              <a:t>Select </a:t>
            </a:r>
            <a:r>
              <a:rPr lang="en-US" altLang="zh-TW" dirty="0">
                <a:solidFill>
                  <a:srgbClr val="3333FF"/>
                </a:solidFill>
              </a:rPr>
              <a:t>three representative video clips </a:t>
            </a:r>
            <a:r>
              <a:rPr lang="en-US" altLang="zh-TW" dirty="0" smtClean="0"/>
              <a:t>in </a:t>
            </a:r>
            <a:r>
              <a:rPr lang="en-US" altLang="zh-TW" dirty="0">
                <a:solidFill>
                  <a:srgbClr val="C00000"/>
                </a:solidFill>
              </a:rPr>
              <a:t>two views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245225"/>
            <a:ext cx="863600" cy="476250"/>
          </a:xfrm>
          <a:prstGeom prst="rect">
            <a:avLst/>
          </a:prstGeom>
        </p:spPr>
        <p:txBody>
          <a:bodyPr/>
          <a:lstStyle/>
          <a:p>
            <a:fld id="{3A4FE109-054E-49B5-B1C5-4E92DB2C4A06}" type="slidenum">
              <a:rPr lang="en-US" altLang="zh-TW" smtClean="0"/>
              <a:pPr/>
              <a:t>30</a:t>
            </a:fld>
            <a:endParaRPr lang="en-US" altLang="zh-TW"/>
          </a:p>
        </p:txBody>
      </p:sp>
      <p:pic>
        <p:nvPicPr>
          <p:cNvPr id="7" name="圖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8" y="3251041"/>
            <a:ext cx="8734425" cy="248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9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Some video frames in the three videos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60B1-22BA-4DC9-B446-58BBF0973F54}" type="slidenum">
              <a:rPr lang="zh-TW" altLang="en-US" smtClean="0"/>
              <a:pPr/>
              <a:t>31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09934" y="1668130"/>
            <a:ext cx="7924132" cy="4209142"/>
            <a:chOff x="395536" y="1804174"/>
            <a:chExt cx="7924132" cy="4209142"/>
          </a:xfrm>
        </p:grpSpPr>
        <p:grpSp>
          <p:nvGrpSpPr>
            <p:cNvPr id="6" name="群組 5"/>
            <p:cNvGrpSpPr/>
            <p:nvPr/>
          </p:nvGrpSpPr>
          <p:grpSpPr>
            <a:xfrm>
              <a:off x="395536" y="2872813"/>
              <a:ext cx="936104" cy="2593649"/>
              <a:chOff x="395536" y="2872813"/>
              <a:chExt cx="936104" cy="2593649"/>
            </a:xfrm>
          </p:grpSpPr>
          <p:sp>
            <p:nvSpPr>
              <p:cNvPr id="19" name="文字方塊 18"/>
              <p:cNvSpPr txBox="1"/>
              <p:nvPr/>
            </p:nvSpPr>
            <p:spPr>
              <a:xfrm>
                <a:off x="395536" y="2872813"/>
                <a:ext cx="936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View 1</a:t>
                </a:r>
                <a:endParaRPr lang="zh-TW" altLang="en-US" dirty="0"/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395536" y="5097130"/>
                <a:ext cx="936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View 2</a:t>
                </a:r>
                <a:endParaRPr lang="zh-TW" altLang="en-US" dirty="0"/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6368948" y="1844824"/>
              <a:ext cx="1950720" cy="4168492"/>
              <a:chOff x="6368948" y="1844824"/>
              <a:chExt cx="1950720" cy="4168492"/>
            </a:xfrm>
          </p:grpSpPr>
          <p:sp>
            <p:nvSpPr>
              <p:cNvPr id="16" name="文字方塊 15"/>
              <p:cNvSpPr txBox="1"/>
              <p:nvPr/>
            </p:nvSpPr>
            <p:spPr>
              <a:xfrm>
                <a:off x="6660232" y="1844824"/>
                <a:ext cx="13681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/>
                  <a:t>HEAVY</a:t>
                </a:r>
                <a:endParaRPr lang="zh-TW" altLang="en-US" dirty="0"/>
              </a:p>
            </p:txBody>
          </p:sp>
          <p:pic>
            <p:nvPicPr>
              <p:cNvPr id="17" name="Picture 2" descr="C:\Users\Weng\Dropbox\Multi-Camera People Counting\View_001\Heavy_Data\images\frame_0138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8948" y="2325959"/>
                <a:ext cx="1950720" cy="1463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3" descr="C:\Users\Weng\Dropbox\Multi-Camera People Counting\View_002\Heavy_Data\images\frame_0138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8948" y="4550276"/>
                <a:ext cx="1950720" cy="1463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群組 7"/>
            <p:cNvGrpSpPr/>
            <p:nvPr/>
          </p:nvGrpSpPr>
          <p:grpSpPr>
            <a:xfrm>
              <a:off x="4039606" y="1804174"/>
              <a:ext cx="1950720" cy="4209142"/>
              <a:chOff x="3597877" y="1804174"/>
              <a:chExt cx="1950720" cy="4209142"/>
            </a:xfrm>
          </p:grpSpPr>
          <p:sp>
            <p:nvSpPr>
              <p:cNvPr id="13" name="文字方塊 12"/>
              <p:cNvSpPr txBox="1"/>
              <p:nvPr/>
            </p:nvSpPr>
            <p:spPr>
              <a:xfrm>
                <a:off x="3889161" y="1804174"/>
                <a:ext cx="13681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/>
                  <a:t>MEDIUM</a:t>
                </a:r>
                <a:endParaRPr lang="zh-TW" altLang="en-US" dirty="0"/>
              </a:p>
            </p:txBody>
          </p:sp>
          <p:pic>
            <p:nvPicPr>
              <p:cNvPr id="14" name="Picture 4" descr="C:\Users\Weng\Dropbox\Multi-Camera People Counting\View_002\Medium_Data\images\frame_0209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7877" y="4550276"/>
                <a:ext cx="1950720" cy="1463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5" descr="C:\Users\Weng\Dropbox\Multi-Camera People Counting\View_001\Medium_Data\images\frame_0209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7877" y="2325959"/>
                <a:ext cx="1950720" cy="1463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群組 8"/>
            <p:cNvGrpSpPr/>
            <p:nvPr/>
          </p:nvGrpSpPr>
          <p:grpSpPr>
            <a:xfrm>
              <a:off x="1710263" y="1804174"/>
              <a:ext cx="1950720" cy="4209142"/>
              <a:chOff x="1585000" y="1804174"/>
              <a:chExt cx="1950720" cy="4209142"/>
            </a:xfrm>
          </p:grpSpPr>
          <p:sp>
            <p:nvSpPr>
              <p:cNvPr id="10" name="文字方塊 9"/>
              <p:cNvSpPr txBox="1"/>
              <p:nvPr/>
            </p:nvSpPr>
            <p:spPr>
              <a:xfrm>
                <a:off x="1876284" y="1804174"/>
                <a:ext cx="13681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/>
                  <a:t>SPARSE</a:t>
                </a:r>
                <a:endParaRPr lang="zh-TW" altLang="en-US" dirty="0"/>
              </a:p>
            </p:txBody>
          </p:sp>
          <p:pic>
            <p:nvPicPr>
              <p:cNvPr id="11" name="Picture 6" descr="C:\Users\Weng\Dropbox\Multi-Camera People Counting\View_001\Sparse_Data\images\frame_0015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5000" y="2325959"/>
                <a:ext cx="1950720" cy="1463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7" descr="C:\Users\Weng\Dropbox\Multi-Camera People Counting\View_002\Sparse_Data\images\frame_0015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5000" y="4550276"/>
                <a:ext cx="1950720" cy="1463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50733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Settings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Each video clip is divided into a non-overlapping training and testing </a:t>
            </a:r>
            <a:r>
              <a:rPr lang="en-US" altLang="zh-TW" sz="2800" dirty="0" smtClean="0"/>
              <a:t>set</a:t>
            </a:r>
          </a:p>
          <a:p>
            <a:endParaRPr lang="en-US" altLang="zh-TW" sz="500" dirty="0"/>
          </a:p>
          <a:p>
            <a:r>
              <a:rPr lang="en-US" altLang="zh-TW" sz="2800" dirty="0"/>
              <a:t>Use MAE as the performance </a:t>
            </a:r>
            <a:r>
              <a:rPr lang="en-US" altLang="zh-TW" sz="2800" dirty="0" smtClean="0"/>
              <a:t>metric</a:t>
            </a:r>
          </a:p>
          <a:p>
            <a:endParaRPr lang="en-US" altLang="zh-TW" sz="500" dirty="0"/>
          </a:p>
          <a:p>
            <a:r>
              <a:rPr lang="en-US" altLang="zh-TW" sz="2800" dirty="0"/>
              <a:t>Four </a:t>
            </a:r>
            <a:r>
              <a:rPr lang="en-US" altLang="zh-TW" sz="2800" dirty="0" smtClean="0"/>
              <a:t>evaluation settings</a:t>
            </a:r>
            <a:endParaRPr lang="en-US" altLang="zh-TW" sz="2800" dirty="0"/>
          </a:p>
          <a:p>
            <a:pPr lvl="1"/>
            <a:r>
              <a:rPr lang="en-US" altLang="zh-TW" sz="2400" dirty="0" smtClean="0"/>
              <a:t>Using one </a:t>
            </a:r>
            <a:r>
              <a:rPr lang="en-US" altLang="zh-TW" sz="2400" dirty="0"/>
              <a:t>video </a:t>
            </a:r>
            <a:r>
              <a:rPr lang="en-US" altLang="zh-TW" sz="2400" dirty="0" smtClean="0"/>
              <a:t>only (HEAVY) </a:t>
            </a:r>
            <a:endParaRPr lang="en-US" altLang="zh-TW" sz="2400" dirty="0"/>
          </a:p>
          <a:p>
            <a:pPr lvl="1"/>
            <a:r>
              <a:rPr lang="en-US" altLang="zh-TW" sz="2400" dirty="0" smtClean="0"/>
              <a:t>Using a combination </a:t>
            </a:r>
            <a:r>
              <a:rPr lang="en-US" altLang="zh-TW" sz="2400" dirty="0"/>
              <a:t>of two </a:t>
            </a:r>
            <a:r>
              <a:rPr lang="en-US" altLang="zh-TW" sz="2400" dirty="0" smtClean="0"/>
              <a:t>videos (SPARSE+HEAVY and MEDIUM+HEAVY) </a:t>
            </a:r>
            <a:endParaRPr lang="en-US" altLang="zh-TW" sz="2400" dirty="0"/>
          </a:p>
          <a:p>
            <a:pPr lvl="1"/>
            <a:r>
              <a:rPr lang="en-US" altLang="zh-TW" sz="2400" dirty="0" smtClean="0"/>
              <a:t>Using all </a:t>
            </a:r>
            <a:r>
              <a:rPr lang="en-US" altLang="zh-TW" sz="2400" dirty="0"/>
              <a:t>three </a:t>
            </a:r>
            <a:r>
              <a:rPr lang="en-US" altLang="zh-TW" sz="2400" dirty="0" smtClean="0"/>
              <a:t>videos (SPARSE +MEDIUM+HEAVY)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7CBC-2CBA-449F-8F29-7774DE7B1790}" type="datetime1">
              <a:rPr lang="zh-TW" altLang="en-US" smtClean="0"/>
              <a:pPr/>
              <a:t>2012/12/26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245225"/>
            <a:ext cx="863600" cy="476250"/>
          </a:xfrm>
          <a:prstGeom prst="rect">
            <a:avLst/>
          </a:prstGeom>
        </p:spPr>
        <p:txBody>
          <a:bodyPr/>
          <a:lstStyle/>
          <a:p>
            <a:fld id="{3A4FE109-054E-49B5-B1C5-4E92DB2C4A06}" type="slidenum">
              <a:rPr lang="en-US" altLang="zh-TW" smtClean="0"/>
              <a:pPr/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532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Blob matching accuracy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Experiments on the PETS 2010 dataset</a:t>
            </a:r>
          </a:p>
          <a:p>
            <a:pPr lvl="1"/>
            <a:r>
              <a:rPr lang="en-US" altLang="zh-TW" dirty="0" smtClean="0"/>
              <a:t>Accuracy: 96.4% ~ 98.5%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7CBC-2CBA-449F-8F29-7774DE7B1790}" type="datetime1">
              <a:rPr lang="zh-TW" altLang="en-US" smtClean="0"/>
              <a:pPr/>
              <a:t>2012/12/26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245225"/>
            <a:ext cx="863600" cy="476250"/>
          </a:xfrm>
          <a:prstGeom prst="rect">
            <a:avLst/>
          </a:prstGeom>
        </p:spPr>
        <p:txBody>
          <a:bodyPr/>
          <a:lstStyle/>
          <a:p>
            <a:fld id="{3A4FE109-054E-49B5-B1C5-4E92DB2C4A06}" type="slidenum">
              <a:rPr lang="en-US" altLang="zh-TW" smtClean="0"/>
              <a:pPr/>
              <a:t>33</a:t>
            </a:fld>
            <a:endParaRPr lang="en-US" altLang="zh-TW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3140968"/>
            <a:ext cx="8900160" cy="224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651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Baselines and state-of-the-art Approaches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3333FF"/>
                </a:solidFill>
              </a:rPr>
              <a:t>Counting with a single camera: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BS-MKL</a:t>
            </a:r>
            <a:r>
              <a:rPr lang="en-US" altLang="zh-TW" b="1" dirty="0">
                <a:solidFill>
                  <a:srgbClr val="FF0000"/>
                </a:solidFill>
              </a:rPr>
              <a:t>:</a:t>
            </a:r>
            <a:r>
              <a:rPr lang="en-US" altLang="zh-TW" b="1" dirty="0"/>
              <a:t> </a:t>
            </a:r>
            <a:r>
              <a:rPr lang="en-US" altLang="zh-TW" dirty="0"/>
              <a:t>The estimation results yielded in the first stage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GP:</a:t>
            </a:r>
            <a:r>
              <a:rPr lang="en-US" altLang="zh-TW" b="1" dirty="0"/>
              <a:t> </a:t>
            </a:r>
            <a:r>
              <a:rPr lang="en-US" altLang="zh-TW" dirty="0"/>
              <a:t>Gaussian process method by Chan et al. (CVPR 2008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NN:</a:t>
            </a:r>
            <a:r>
              <a:rPr lang="en-US" altLang="zh-TW" dirty="0" smtClean="0"/>
              <a:t> Neural network method by Ryan et al. (DICTA 2009)</a:t>
            </a:r>
          </a:p>
          <a:p>
            <a:pPr lvl="1"/>
            <a:endParaRPr lang="en-US" altLang="zh-TW" sz="500" dirty="0" smtClean="0"/>
          </a:p>
          <a:p>
            <a:r>
              <a:rPr lang="en-US" altLang="zh-TW" b="1" dirty="0">
                <a:solidFill>
                  <a:srgbClr val="3333FF"/>
                </a:solidFill>
              </a:rPr>
              <a:t>Counting with </a:t>
            </a:r>
            <a:r>
              <a:rPr lang="en-US" altLang="zh-TW" b="1" dirty="0" smtClean="0">
                <a:solidFill>
                  <a:srgbClr val="3333FF"/>
                </a:solidFill>
              </a:rPr>
              <a:t>multiple cameras:</a:t>
            </a:r>
            <a:endParaRPr lang="en-US" altLang="zh-TW" b="1" dirty="0">
              <a:solidFill>
                <a:srgbClr val="3333FF"/>
              </a:solidFill>
            </a:endParaRP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FRAME-AVG</a:t>
            </a:r>
            <a:r>
              <a:rPr lang="en-US" altLang="zh-TW" b="1" dirty="0">
                <a:solidFill>
                  <a:srgbClr val="FF0000"/>
                </a:solidFill>
              </a:rPr>
              <a:t>:</a:t>
            </a:r>
            <a:r>
              <a:rPr lang="en-US" altLang="zh-TW" b="1" dirty="0"/>
              <a:t> </a:t>
            </a:r>
            <a:r>
              <a:rPr lang="en-US" altLang="zh-TW" dirty="0"/>
              <a:t>Averagely combine the estimation results of corresponding frames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COMP-AVG:</a:t>
            </a:r>
            <a:r>
              <a:rPr lang="en-US" altLang="zh-TW" b="1" dirty="0"/>
              <a:t> </a:t>
            </a:r>
            <a:r>
              <a:rPr lang="en-US" altLang="zh-TW" dirty="0"/>
              <a:t>Averagely combine the estimation results of matched </a:t>
            </a:r>
            <a:r>
              <a:rPr lang="en-US" altLang="zh-TW" dirty="0" smtClean="0"/>
              <a:t>components</a:t>
            </a:r>
          </a:p>
          <a:p>
            <a:pPr lvl="1"/>
            <a:endParaRPr lang="en-US" altLang="zh-TW" sz="500" dirty="0"/>
          </a:p>
          <a:p>
            <a:r>
              <a:rPr lang="en-US" altLang="zh-TW" b="1" dirty="0">
                <a:solidFill>
                  <a:srgbClr val="FF0000"/>
                </a:solidFill>
              </a:rPr>
              <a:t>OURS:</a:t>
            </a:r>
            <a:r>
              <a:rPr lang="en-US" altLang="zh-TW" b="1" dirty="0"/>
              <a:t> </a:t>
            </a:r>
            <a:r>
              <a:rPr lang="en-US" altLang="zh-TW" dirty="0"/>
              <a:t>The proposed two-pass regression framework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7CBC-2CBA-449F-8F29-7774DE7B1790}" type="datetime1">
              <a:rPr lang="zh-TW" altLang="en-US" smtClean="0"/>
              <a:pPr/>
              <a:t>2012/12/26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245225"/>
            <a:ext cx="863600" cy="476250"/>
          </a:xfrm>
          <a:prstGeom prst="rect">
            <a:avLst/>
          </a:prstGeom>
        </p:spPr>
        <p:txBody>
          <a:bodyPr/>
          <a:lstStyle/>
          <a:p>
            <a:fld id="{3A4FE109-054E-49B5-B1C5-4E92DB2C4A06}" type="slidenum">
              <a:rPr lang="en-US" altLang="zh-TW" smtClean="0"/>
              <a:pPr/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141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Quantitative </a:t>
            </a:r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245225"/>
            <a:ext cx="863600" cy="476250"/>
          </a:xfrm>
          <a:prstGeom prst="rect">
            <a:avLst/>
          </a:prstGeom>
        </p:spPr>
        <p:txBody>
          <a:bodyPr/>
          <a:lstStyle/>
          <a:p>
            <a:fld id="{3A4FE109-054E-49B5-B1C5-4E92DB2C4A06}" type="slidenum">
              <a:rPr lang="en-US" altLang="zh-TW" smtClean="0"/>
              <a:pPr/>
              <a:t>35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Our method reduces the estimation errors of the first pass ranging </a:t>
            </a:r>
            <a:r>
              <a:rPr lang="en-US" altLang="zh-TW" sz="2800" dirty="0" smtClean="0">
                <a:solidFill>
                  <a:srgbClr val="FF0000"/>
                </a:solidFill>
              </a:rPr>
              <a:t>from 15.8% to 78.6%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58099"/>
            <a:ext cx="8229600" cy="350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圓角矩形 5"/>
          <p:cNvSpPr/>
          <p:nvPr/>
        </p:nvSpPr>
        <p:spPr bwMode="auto">
          <a:xfrm>
            <a:off x="2637309" y="3275459"/>
            <a:ext cx="1440160" cy="2808312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5555729" y="3284984"/>
            <a:ext cx="1440160" cy="2808312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4077469" y="3275459"/>
            <a:ext cx="922387" cy="2808312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1" name="圓角矩形 10"/>
          <p:cNvSpPr/>
          <p:nvPr/>
        </p:nvSpPr>
        <p:spPr bwMode="auto">
          <a:xfrm>
            <a:off x="6991697" y="3284984"/>
            <a:ext cx="1036687" cy="2808312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圓角矩形 11"/>
          <p:cNvSpPr/>
          <p:nvPr/>
        </p:nvSpPr>
        <p:spPr bwMode="auto">
          <a:xfrm>
            <a:off x="4998716" y="3284984"/>
            <a:ext cx="557014" cy="2808312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8028383" y="3284587"/>
            <a:ext cx="452041" cy="2808312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70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60B1-22BA-4DC9-B446-58BBF0973F54}" type="slidenum">
              <a:rPr lang="zh-TW" altLang="en-US" smtClean="0"/>
              <a:pPr/>
              <a:t>36</a:t>
            </a:fld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95536" y="188913"/>
            <a:ext cx="8352928" cy="914400"/>
          </a:xfrm>
        </p:spPr>
        <p:txBody>
          <a:bodyPr/>
          <a:lstStyle/>
          <a:p>
            <a:r>
              <a:rPr lang="en-US" altLang="zh-TW" dirty="0"/>
              <a:t>Demo video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7257" y="1341438"/>
            <a:ext cx="3744663" cy="4895874"/>
          </a:xfrm>
        </p:spPr>
        <p:txBody>
          <a:bodyPr/>
          <a:lstStyle/>
          <a:p>
            <a:r>
              <a:rPr lang="en-US" altLang="zh-TW" sz="2400" dirty="0" smtClean="0"/>
              <a:t>PETS benchmark</a:t>
            </a:r>
          </a:p>
          <a:p>
            <a:r>
              <a:rPr lang="en-US" altLang="zh-TW" sz="2400" dirty="0" smtClean="0"/>
              <a:t>Two views</a:t>
            </a:r>
          </a:p>
          <a:p>
            <a:pPr lvl="1"/>
            <a:r>
              <a:rPr lang="en-US" altLang="zh-TW" sz="2200" dirty="0" smtClean="0"/>
              <a:t>Matched blobs are highlighted</a:t>
            </a:r>
          </a:p>
          <a:p>
            <a:r>
              <a:rPr lang="en-US" altLang="zh-TW" sz="2400" dirty="0" smtClean="0"/>
              <a:t>Four curves</a:t>
            </a:r>
          </a:p>
          <a:p>
            <a:pPr lvl="1"/>
            <a:r>
              <a:rPr lang="en-US" altLang="zh-TW" sz="2200" dirty="0"/>
              <a:t> </a:t>
            </a:r>
            <a:r>
              <a:rPr lang="en-US" altLang="zh-TW" sz="2200" dirty="0" smtClean="0"/>
              <a:t>       : Ground truth</a:t>
            </a:r>
          </a:p>
          <a:p>
            <a:pPr lvl="1"/>
            <a:r>
              <a:rPr lang="en-US" altLang="zh-TW" sz="2200" dirty="0"/>
              <a:t> </a:t>
            </a:r>
            <a:r>
              <a:rPr lang="en-US" altLang="zh-TW" sz="2200" dirty="0" smtClean="0"/>
              <a:t>       : Single-camera BL</a:t>
            </a:r>
          </a:p>
          <a:p>
            <a:pPr lvl="1"/>
            <a:r>
              <a:rPr lang="en-US" altLang="zh-TW" sz="2200" dirty="0"/>
              <a:t> </a:t>
            </a:r>
            <a:r>
              <a:rPr lang="en-US" altLang="zh-TW" sz="2200" dirty="0" smtClean="0"/>
              <a:t>       : Multi-camera BL</a:t>
            </a:r>
          </a:p>
          <a:p>
            <a:pPr lvl="1"/>
            <a:r>
              <a:rPr lang="en-US" altLang="zh-TW" sz="2200" dirty="0"/>
              <a:t> </a:t>
            </a:r>
            <a:r>
              <a:rPr lang="en-US" altLang="zh-TW" sz="2200" dirty="0" smtClean="0"/>
              <a:t>       : Ours</a:t>
            </a:r>
          </a:p>
          <a:p>
            <a:r>
              <a:rPr lang="en-US" altLang="zh-TW" sz="2400" dirty="0" smtClean="0"/>
              <a:t>Improvement</a:t>
            </a:r>
          </a:p>
          <a:p>
            <a:pPr lvl="1"/>
            <a:r>
              <a:rPr lang="en-US" altLang="zh-TW" sz="2200" dirty="0" smtClean="0"/>
              <a:t>50% in veiw1 </a:t>
            </a:r>
          </a:p>
          <a:p>
            <a:pPr lvl="1"/>
            <a:r>
              <a:rPr lang="en-US" altLang="zh-TW" sz="2200" dirty="0" smtClean="0"/>
              <a:t>75% in view2</a:t>
            </a:r>
          </a:p>
        </p:txBody>
      </p:sp>
      <p:cxnSp>
        <p:nvCxnSpPr>
          <p:cNvPr id="7" name="直線接點 6"/>
          <p:cNvCxnSpPr/>
          <p:nvPr/>
        </p:nvCxnSpPr>
        <p:spPr bwMode="auto">
          <a:xfrm>
            <a:off x="971600" y="3625974"/>
            <a:ext cx="36004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線接點 7"/>
          <p:cNvCxnSpPr/>
          <p:nvPr/>
        </p:nvCxnSpPr>
        <p:spPr bwMode="auto">
          <a:xfrm>
            <a:off x="971600" y="4005064"/>
            <a:ext cx="36004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線接點 8"/>
          <p:cNvCxnSpPr/>
          <p:nvPr/>
        </p:nvCxnSpPr>
        <p:spPr bwMode="auto">
          <a:xfrm>
            <a:off x="971600" y="4408537"/>
            <a:ext cx="36004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線接點 9"/>
          <p:cNvCxnSpPr/>
          <p:nvPr/>
        </p:nvCxnSpPr>
        <p:spPr bwMode="auto">
          <a:xfrm>
            <a:off x="971600" y="4806677"/>
            <a:ext cx="36004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multicamera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2356" y="167308"/>
            <a:ext cx="5436040" cy="64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Introduction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Previous work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Our approaches</a:t>
            </a:r>
          </a:p>
          <a:p>
            <a:pPr lvl="1"/>
            <a:r>
              <a:rPr lang="en-US" altLang="zh-TW" dirty="0" smtClean="0"/>
              <a:t>Cross-camera blob matching</a:t>
            </a:r>
          </a:p>
          <a:p>
            <a:pPr lvl="1"/>
            <a:r>
              <a:rPr lang="en-US" altLang="zh-TW" dirty="0" smtClean="0"/>
              <a:t>Two-pass regression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Experiments and results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>
                <a:solidFill>
                  <a:srgbClr val="3333FF"/>
                </a:solidFill>
              </a:rPr>
              <a:t>Conclusions</a:t>
            </a:r>
            <a:endParaRPr lang="zh-TW" altLang="en-US" sz="2800" dirty="0">
              <a:solidFill>
                <a:srgbClr val="3333FF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245225"/>
            <a:ext cx="863600" cy="476250"/>
          </a:xfrm>
          <a:prstGeom prst="rect">
            <a:avLst/>
          </a:prstGeom>
        </p:spPr>
        <p:txBody>
          <a:bodyPr/>
          <a:lstStyle/>
          <a:p>
            <a:fld id="{3A4FE109-054E-49B5-B1C5-4E92DB2C4A06}" type="slidenum">
              <a:rPr lang="en-US" altLang="zh-TW" smtClean="0"/>
              <a:pPr/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044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Remarks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We give the first machine learning algorithm that integrates visual knowledge captured by multiple cameras for people counting</a:t>
            </a:r>
          </a:p>
          <a:p>
            <a:endParaRPr lang="en-US" altLang="zh-TW" sz="500" dirty="0"/>
          </a:p>
          <a:p>
            <a:r>
              <a:rPr lang="en-US" altLang="zh-TW" dirty="0" smtClean="0"/>
              <a:t>Correspondence between multiple cameras</a:t>
            </a:r>
          </a:p>
          <a:p>
            <a:pPr lvl="1"/>
            <a:r>
              <a:rPr lang="en-US" altLang="zh-TW" dirty="0" smtClean="0"/>
              <a:t>Grand plane matching + Vertical plane matching</a:t>
            </a:r>
          </a:p>
          <a:p>
            <a:pPr lvl="1"/>
            <a:endParaRPr lang="en-US" altLang="zh-TW" sz="500" dirty="0"/>
          </a:p>
          <a:p>
            <a:r>
              <a:rPr lang="en-US" altLang="zh-TW" dirty="0" smtClean="0"/>
              <a:t>Information fusing: Two-pass regression</a:t>
            </a:r>
          </a:p>
          <a:p>
            <a:pPr lvl="1"/>
            <a:r>
              <a:rPr lang="en-US" altLang="zh-TW" dirty="0" smtClean="0"/>
              <a:t>Regular part + Residual part</a:t>
            </a:r>
          </a:p>
          <a:p>
            <a:pPr lvl="1"/>
            <a:endParaRPr lang="en-US" altLang="zh-TW" sz="500" dirty="0" smtClean="0"/>
          </a:p>
          <a:p>
            <a:r>
              <a:rPr lang="en-US" altLang="zh-TW" dirty="0" smtClean="0"/>
              <a:t>We provide manually annotated pedestrian labels on PETS 2010 dataset. </a:t>
            </a:r>
          </a:p>
          <a:p>
            <a:pPr lvl="1"/>
            <a:r>
              <a:rPr lang="en-US" altLang="zh-TW" dirty="0" smtClean="0"/>
              <a:t>Available in </a:t>
            </a:r>
            <a:r>
              <a:rPr lang="en-US" altLang="zh-TW" dirty="0">
                <a:solidFill>
                  <a:srgbClr val="3333FF"/>
                </a:solidFill>
              </a:rPr>
              <a:t>http://research.twnct.net/MCPC_MM2012/</a:t>
            </a:r>
            <a:endParaRPr lang="zh-TW" altLang="en-US" dirty="0">
              <a:solidFill>
                <a:srgbClr val="3333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60B1-22BA-4DC9-B446-58BBF0973F54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63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 &amp; Acknowledgement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Related papers:</a:t>
            </a:r>
          </a:p>
          <a:p>
            <a:pPr lvl="1"/>
            <a:r>
              <a:rPr lang="en-US" altLang="zh-TW" sz="1600" dirty="0">
                <a:latin typeface="Times New Roman" pitchFamily="18" charset="0"/>
                <a:cs typeface="Times New Roman" pitchFamily="18" charset="0"/>
              </a:rPr>
              <a:t>T.-Y. Lin, Y.-Y. Lin, M.-F. Weng, Y.-C. Wang, Y.-F. Hsu, and H.-Y. M. Liao, "</a:t>
            </a:r>
            <a:r>
              <a:rPr lang="en-US" altLang="zh-TW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Cross Camera People Counting with Perspective Estimation and Occlusion Handling</a:t>
            </a:r>
            <a:r>
              <a:rPr lang="en-US" altLang="zh-TW" sz="1600" dirty="0">
                <a:latin typeface="Times New Roman" pitchFamily="18" charset="0"/>
                <a:cs typeface="Times New Roman" pitchFamily="18" charset="0"/>
              </a:rPr>
              <a:t>," </a:t>
            </a:r>
            <a:r>
              <a:rPr lang="en-US" altLang="zh-TW" sz="1600" i="1" dirty="0">
                <a:latin typeface="Times New Roman" pitchFamily="18" charset="0"/>
                <a:cs typeface="Times New Roman" pitchFamily="18" charset="0"/>
              </a:rPr>
              <a:t>IEEE International Workshop on Information Forensics </a:t>
            </a:r>
            <a:r>
              <a:rPr lang="en-US" altLang="zh-TW" sz="1600" i="1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altLang="zh-TW" sz="1600" i="1" dirty="0">
                <a:latin typeface="Times New Roman" pitchFamily="18" charset="0"/>
                <a:cs typeface="Times New Roman" pitchFamily="18" charset="0"/>
              </a:rPr>
              <a:t>Security (</a:t>
            </a:r>
            <a:r>
              <a:rPr lang="en-US" altLang="zh-TW" sz="1600" b="1" i="1" dirty="0">
                <a:latin typeface="Times New Roman" pitchFamily="18" charset="0"/>
                <a:cs typeface="Times New Roman" pitchFamily="18" charset="0"/>
              </a:rPr>
              <a:t>WIFS</a:t>
            </a:r>
            <a:r>
              <a:rPr lang="en-US" altLang="zh-TW" sz="1600" i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TW" sz="1600" dirty="0">
                <a:latin typeface="Times New Roman" pitchFamily="18" charset="0"/>
                <a:cs typeface="Times New Roman" pitchFamily="18" charset="0"/>
              </a:rPr>
              <a:t>, 2011</a:t>
            </a:r>
            <a:r>
              <a:rPr lang="en-US" altLang="zh-TW" sz="1600" dirty="0" smtClean="0"/>
              <a:t>.</a:t>
            </a:r>
          </a:p>
          <a:p>
            <a:pPr lvl="1"/>
            <a:r>
              <a:rPr lang="en-US" altLang="zh-TW" sz="1600" dirty="0">
                <a:latin typeface="Times New Roman" pitchFamily="18" charset="0"/>
                <a:cs typeface="Times New Roman" pitchFamily="18" charset="0"/>
              </a:rPr>
              <a:t>M.-F. Weng, Y.-Y. Lin, N. C. Tang, and H.-Y. M. Liao, "</a:t>
            </a:r>
            <a:r>
              <a:rPr lang="en-US" altLang="zh-TW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Visual Knowledge Transfer among Multiple Cameras for People Counting with Occlusion Handling</a:t>
            </a:r>
            <a:r>
              <a:rPr lang="en-US" altLang="zh-TW" sz="1600" dirty="0">
                <a:latin typeface="Times New Roman" pitchFamily="18" charset="0"/>
                <a:cs typeface="Times New Roman" pitchFamily="18" charset="0"/>
              </a:rPr>
              <a:t>,” </a:t>
            </a:r>
            <a:r>
              <a:rPr lang="en-US" altLang="en-US" sz="1600" i="1" dirty="0">
                <a:latin typeface="Times New Roman" pitchFamily="18" charset="0"/>
                <a:cs typeface="Times New Roman" pitchFamily="18" charset="0"/>
              </a:rPr>
              <a:t>ACM International Conference on Multimedia </a:t>
            </a:r>
            <a:r>
              <a:rPr lang="en-US" altLang="en-US" sz="1600" i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1600" b="1" i="1" dirty="0" smtClean="0">
                <a:latin typeface="Times New Roman" pitchFamily="18" charset="0"/>
                <a:cs typeface="Times New Roman" pitchFamily="18" charset="0"/>
              </a:rPr>
              <a:t>MM</a:t>
            </a:r>
            <a:r>
              <a:rPr lang="en-US" altLang="en-US" sz="1600" i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TW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TW" sz="1600" dirty="0" smtClean="0">
                <a:latin typeface="Times New Roman" pitchFamily="18" charset="0"/>
                <a:cs typeface="Times New Roman" pitchFamily="18" charset="0"/>
              </a:rPr>
              <a:t>2012</a:t>
            </a:r>
          </a:p>
          <a:p>
            <a:pPr lvl="1"/>
            <a:endParaRPr lang="en-US" altLang="zh-TW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mtClean="0"/>
              <a:t>Collaborators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60B1-22BA-4DC9-B446-58BBF0973F54}" type="slidenum">
              <a:rPr lang="zh-TW" altLang="en-US" smtClean="0"/>
              <a:pPr/>
              <a:t>39</a:t>
            </a:fld>
            <a:endParaRPr lang="zh-TW" altLang="en-US"/>
          </a:p>
        </p:txBody>
      </p:sp>
      <p:pic>
        <p:nvPicPr>
          <p:cNvPr id="5" name="Picture 3" descr="C:\Users\yylin\Desktop\alph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785" y="4322415"/>
            <a:ext cx="1272447" cy="151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yylin\Desktop\ni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20" y="4322415"/>
            <a:ext cx="1202857" cy="15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10"/>
          <p:cNvSpPr txBox="1"/>
          <p:nvPr/>
        </p:nvSpPr>
        <p:spPr>
          <a:xfrm>
            <a:off x="2881909" y="5842139"/>
            <a:ext cx="18722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9pPr>
          </a:lstStyle>
          <a:p>
            <a:pPr algn="ctr"/>
            <a:r>
              <a:rPr lang="en-US" altLang="zh-TW" sz="1500" dirty="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Dr. Ming-Fang </a:t>
            </a:r>
            <a:r>
              <a:rPr lang="en-US" altLang="zh-TW" sz="1500" dirty="0" err="1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Weng</a:t>
            </a:r>
            <a:endParaRPr lang="zh-TW" altLang="en-US" sz="1500" dirty="0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文字方塊 12"/>
          <p:cNvSpPr txBox="1"/>
          <p:nvPr/>
        </p:nvSpPr>
        <p:spPr>
          <a:xfrm>
            <a:off x="5023099" y="5839172"/>
            <a:ext cx="15502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9pPr>
          </a:lstStyle>
          <a:p>
            <a:pPr algn="ctr"/>
            <a:r>
              <a:rPr lang="en-US" altLang="zh-TW" sz="1500" dirty="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Dr. Nick C. Tang</a:t>
            </a:r>
            <a:endParaRPr lang="zh-TW" altLang="en-US" sz="1500" dirty="0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C:\Users\yylin\Desktop\TYL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116" y="4316313"/>
            <a:ext cx="1177355" cy="15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yylin\Desktop\lia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374" y="4317479"/>
            <a:ext cx="1180085" cy="15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2"/>
          <p:cNvSpPr txBox="1"/>
          <p:nvPr/>
        </p:nvSpPr>
        <p:spPr>
          <a:xfrm>
            <a:off x="6914357" y="5837247"/>
            <a:ext cx="15502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9pPr>
          </a:lstStyle>
          <a:p>
            <a:pPr algn="ctr"/>
            <a:r>
              <a:rPr lang="en-US" altLang="zh-TW" sz="1500" dirty="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Prof. Mark Liao</a:t>
            </a:r>
            <a:endParaRPr lang="zh-TW" altLang="en-US" sz="1500" dirty="0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文字方塊 12"/>
          <p:cNvSpPr txBox="1"/>
          <p:nvPr/>
        </p:nvSpPr>
        <p:spPr>
          <a:xfrm>
            <a:off x="1043608" y="5842139"/>
            <a:ext cx="15502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9pPr>
          </a:lstStyle>
          <a:p>
            <a:pPr algn="ctr"/>
            <a:r>
              <a:rPr lang="en-US" altLang="zh-TW" sz="1500" dirty="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Mr. </a:t>
            </a:r>
            <a:r>
              <a:rPr lang="en-US" altLang="zh-TW" sz="1500" dirty="0" err="1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Tsung</a:t>
            </a:r>
            <a:r>
              <a:rPr lang="en-US" altLang="zh-TW" sz="1500" dirty="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-Yi Lin</a:t>
            </a:r>
            <a:endParaRPr lang="zh-TW" altLang="en-US" sz="1500" dirty="0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14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goal of people counting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600" dirty="0" smtClean="0"/>
              <a:t>Estimate the </a:t>
            </a:r>
            <a:r>
              <a:rPr lang="en-US" altLang="zh-TW" sz="2600" dirty="0" smtClean="0">
                <a:solidFill>
                  <a:srgbClr val="3399FF"/>
                </a:solidFill>
              </a:rPr>
              <a:t>number of pedestrians </a:t>
            </a:r>
            <a:r>
              <a:rPr lang="en-US" altLang="zh-TW" sz="2600" dirty="0" smtClean="0"/>
              <a:t>in a video frame</a:t>
            </a:r>
          </a:p>
          <a:p>
            <a:endParaRPr lang="en-US" altLang="zh-TW" dirty="0"/>
          </a:p>
          <a:p>
            <a:endParaRPr lang="en-US" altLang="zh-TW" sz="2600" dirty="0" smtClean="0"/>
          </a:p>
          <a:p>
            <a:endParaRPr lang="en-US" altLang="zh-TW" dirty="0"/>
          </a:p>
          <a:p>
            <a:endParaRPr lang="en-US" altLang="zh-TW" sz="2600" dirty="0" smtClean="0"/>
          </a:p>
          <a:p>
            <a:endParaRPr lang="en-US" altLang="zh-TW" dirty="0" smtClean="0"/>
          </a:p>
          <a:p>
            <a:endParaRPr lang="en-US" altLang="zh-TW" sz="2000" dirty="0"/>
          </a:p>
          <a:p>
            <a:r>
              <a:rPr lang="en-US" altLang="zh-TW" sz="2600" dirty="0" smtClean="0"/>
              <a:t>Applications</a:t>
            </a:r>
          </a:p>
          <a:p>
            <a:pPr marL="457200" lvl="1" indent="0">
              <a:buNone/>
            </a:pPr>
            <a:r>
              <a:rPr lang="en-US" altLang="zh-TW" dirty="0" smtClean="0"/>
              <a:t>- </a:t>
            </a:r>
            <a:r>
              <a:rPr lang="en-US" altLang="zh-TW" dirty="0"/>
              <a:t>Video content analysis </a:t>
            </a:r>
            <a:r>
              <a:rPr lang="en-US" altLang="zh-TW" dirty="0" smtClean="0"/>
              <a:t>       </a:t>
            </a:r>
            <a:r>
              <a:rPr lang="en-US" altLang="zh-TW" dirty="0"/>
              <a:t>- Video surveillance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en-US" altLang="zh-TW" dirty="0" smtClean="0"/>
              <a:t>- Traffic monitoring                - Advertisement evaluation </a:t>
            </a:r>
          </a:p>
          <a:p>
            <a:pPr marL="457200" lvl="1" indent="0">
              <a:buNone/>
            </a:pPr>
            <a:r>
              <a:rPr lang="en-US" altLang="zh-TW" sz="2400" dirty="0" smtClean="0"/>
              <a:t>- </a:t>
            </a:r>
            <a:r>
              <a:rPr lang="en-US" altLang="zh-TW" dirty="0"/>
              <a:t>Adaptive device control for energy saving</a:t>
            </a:r>
            <a:endParaRPr lang="en-US" altLang="zh-TW" sz="24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12010D-BFD2-4484-A6DB-0A2BB15A5C1A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  <p:pic>
        <p:nvPicPr>
          <p:cNvPr id="5" name="Picture 2" descr="C:\Users\yylin\Desktop\p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1844007"/>
            <a:ext cx="4012468" cy="2588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16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4"/>
          <p:cNvSpPr txBox="1">
            <a:spLocks noChangeArrowheads="1"/>
          </p:cNvSpPr>
          <p:nvPr/>
        </p:nvSpPr>
        <p:spPr bwMode="auto">
          <a:xfrm>
            <a:off x="3419872" y="3147149"/>
            <a:ext cx="22549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3600" u="sng" dirty="0">
                <a:solidFill>
                  <a:srgbClr val="003366"/>
                </a:solidFill>
                <a:latin typeface="Calibri" pitchFamily="34" charset="0"/>
              </a:rPr>
              <a:t>Thank </a:t>
            </a:r>
            <a:r>
              <a:rPr lang="en-US" altLang="zh-TW" sz="3600" u="sng" dirty="0" smtClean="0">
                <a:solidFill>
                  <a:srgbClr val="003366"/>
                </a:solidFill>
                <a:latin typeface="Calibri" pitchFamily="34" charset="0"/>
              </a:rPr>
              <a:t>You!</a:t>
            </a:r>
            <a:endParaRPr lang="en-US" altLang="zh-TW" sz="3600" u="sng" dirty="0">
              <a:solidFill>
                <a:srgbClr val="003366"/>
              </a:solidFill>
              <a:latin typeface="Calibri" pitchFamily="34" charset="0"/>
            </a:endParaRPr>
          </a:p>
        </p:txBody>
      </p:sp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466725" y="4858791"/>
            <a:ext cx="8245475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TW" sz="2000" b="0" dirty="0">
                <a:solidFill>
                  <a:srgbClr val="003366"/>
                </a:solidFill>
                <a:latin typeface="Batang" pitchFamily="18" charset="-127"/>
                <a:ea typeface="Batang" pitchFamily="18" charset="-127"/>
              </a:rPr>
              <a:t>Email: yylin@citi.sinica.edu.tw</a:t>
            </a:r>
          </a:p>
        </p:txBody>
      </p:sp>
    </p:spTree>
    <p:extLst>
      <p:ext uri="{BB962C8B-B14F-4D97-AF65-F5344CB8AC3E}">
        <p14:creationId xmlns:p14="http://schemas.microsoft.com/office/powerpoint/2010/main" val="7621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demo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60B1-22BA-4DC9-B446-58BBF0973F54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5" name="single_camer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9672" y="1448780"/>
            <a:ext cx="5616624" cy="421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0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Challenges of people counting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60B1-22BA-4DC9-B446-58BBF0973F54}" type="slidenum">
              <a:rPr lang="zh-TW" altLang="en-US" smtClean="0"/>
              <a:pPr/>
              <a:t>6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539552" y="2780928"/>
            <a:ext cx="8208912" cy="1872208"/>
            <a:chOff x="507410" y="4551963"/>
            <a:chExt cx="7818921" cy="1541333"/>
          </a:xfrm>
        </p:grpSpPr>
        <p:grpSp>
          <p:nvGrpSpPr>
            <p:cNvPr id="6" name="群組 5"/>
            <p:cNvGrpSpPr/>
            <p:nvPr/>
          </p:nvGrpSpPr>
          <p:grpSpPr>
            <a:xfrm>
              <a:off x="507410" y="4551963"/>
              <a:ext cx="1872208" cy="1418222"/>
              <a:chOff x="507410" y="4367832"/>
              <a:chExt cx="1872208" cy="1418222"/>
            </a:xfrm>
          </p:grpSpPr>
          <p:pic>
            <p:nvPicPr>
              <p:cNvPr id="19" name="Picture 5" descr="ucs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267" y="4367832"/>
                <a:ext cx="1408495" cy="9349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文字方塊 19"/>
              <p:cNvSpPr txBox="1"/>
              <p:nvPr/>
            </p:nvSpPr>
            <p:spPr>
              <a:xfrm>
                <a:off x="507410" y="5447500"/>
                <a:ext cx="18722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1" dirty="0">
                    <a:solidFill>
                      <a:srgbClr val="C00000"/>
                    </a:solidFill>
                  </a:rPr>
                  <a:t>l</a:t>
                </a:r>
                <a:r>
                  <a:rPr lang="en-US" altLang="zh-TW" sz="1600" b="1" dirty="0" smtClean="0">
                    <a:solidFill>
                      <a:srgbClr val="C00000"/>
                    </a:solidFill>
                  </a:rPr>
                  <a:t>ow resolution</a:t>
                </a:r>
                <a:endParaRPr lang="zh-TW" altLang="en-US" sz="16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2051720" y="4564756"/>
              <a:ext cx="2016224" cy="1405429"/>
              <a:chOff x="2167866" y="4380625"/>
              <a:chExt cx="2016224" cy="1405429"/>
            </a:xfrm>
          </p:grpSpPr>
          <p:pic>
            <p:nvPicPr>
              <p:cNvPr id="17" name="Picture 4" descr="Pets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0474" y="4380625"/>
                <a:ext cx="1291009" cy="93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文字方塊 17"/>
              <p:cNvSpPr txBox="1"/>
              <p:nvPr/>
            </p:nvSpPr>
            <p:spPr>
              <a:xfrm>
                <a:off x="2167866" y="5447500"/>
                <a:ext cx="20162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1" smtClean="0">
                    <a:solidFill>
                      <a:srgbClr val="C00000"/>
                    </a:solidFill>
                  </a:rPr>
                  <a:t>occlusions</a:t>
                </a:r>
                <a:endParaRPr lang="zh-TW" altLang="en-US" sz="16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8" name="群組 7"/>
            <p:cNvGrpSpPr/>
            <p:nvPr/>
          </p:nvGrpSpPr>
          <p:grpSpPr>
            <a:xfrm>
              <a:off x="6526131" y="4566169"/>
              <a:ext cx="1800200" cy="1527127"/>
              <a:chOff x="5004048" y="4382038"/>
              <a:chExt cx="1800200" cy="1527127"/>
            </a:xfrm>
          </p:grpSpPr>
          <p:pic>
            <p:nvPicPr>
              <p:cNvPr id="15" name="Picture 2" descr="C:\Users\yylin\Desktop\realtime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0464" y="4382038"/>
                <a:ext cx="1327368" cy="93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文字方塊 15"/>
              <p:cNvSpPr txBox="1"/>
              <p:nvPr/>
            </p:nvSpPr>
            <p:spPr>
              <a:xfrm>
                <a:off x="5004048" y="5324390"/>
                <a:ext cx="18002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1" dirty="0" smtClean="0">
                    <a:solidFill>
                      <a:srgbClr val="C00000"/>
                    </a:solidFill>
                  </a:rPr>
                  <a:t>real-time processing</a:t>
                </a:r>
                <a:endParaRPr lang="zh-TW" altLang="en-US" sz="16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3491880" y="4551963"/>
              <a:ext cx="2016224" cy="1418222"/>
              <a:chOff x="3635896" y="4367832"/>
              <a:chExt cx="2016224" cy="1418222"/>
            </a:xfrm>
          </p:grpSpPr>
          <p:pic>
            <p:nvPicPr>
              <p:cNvPr id="13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3625" y="4367832"/>
                <a:ext cx="660767" cy="9487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" name="文字方塊 13"/>
              <p:cNvSpPr txBox="1"/>
              <p:nvPr/>
            </p:nvSpPr>
            <p:spPr>
              <a:xfrm>
                <a:off x="3635896" y="5447500"/>
                <a:ext cx="20162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1" dirty="0" smtClean="0">
                    <a:solidFill>
                      <a:srgbClr val="C00000"/>
                    </a:solidFill>
                  </a:rPr>
                  <a:t>shadows</a:t>
                </a:r>
                <a:endParaRPr lang="zh-TW" altLang="en-US" sz="16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4932040" y="4557702"/>
              <a:ext cx="1800200" cy="1535594"/>
              <a:chOff x="6804248" y="4373571"/>
              <a:chExt cx="1800200" cy="1535594"/>
            </a:xfrm>
          </p:grpSpPr>
          <p:pic>
            <p:nvPicPr>
              <p:cNvPr id="11" name="Picture 5" descr="C:\Documents and Settings\yuchiaw\Desktop\tmp2.jp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7166" y="4373571"/>
                <a:ext cx="1314365" cy="93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文字方塊 11"/>
              <p:cNvSpPr txBox="1"/>
              <p:nvPr/>
            </p:nvSpPr>
            <p:spPr>
              <a:xfrm>
                <a:off x="6804248" y="5324390"/>
                <a:ext cx="18002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1" dirty="0">
                    <a:solidFill>
                      <a:srgbClr val="C00000"/>
                    </a:solidFill>
                  </a:rPr>
                  <a:t>c</a:t>
                </a:r>
                <a:r>
                  <a:rPr lang="en-US" altLang="zh-TW" sz="1600" b="1" dirty="0" smtClean="0">
                    <a:solidFill>
                      <a:srgbClr val="C00000"/>
                    </a:solidFill>
                  </a:rPr>
                  <a:t>lutter backgrounds</a:t>
                </a:r>
                <a:endParaRPr lang="zh-TW" altLang="en-US" sz="1600" b="1" dirty="0">
                  <a:solidFill>
                    <a:srgbClr val="C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39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People counting with </a:t>
            </a:r>
            <a:r>
              <a:rPr lang="en-US" altLang="zh-TW" dirty="0" smtClean="0">
                <a:solidFill>
                  <a:srgbClr val="990033"/>
                </a:solidFill>
              </a:rPr>
              <a:t>multiple cameras</a:t>
            </a:r>
            <a:endParaRPr lang="zh-TW" altLang="en-US" dirty="0">
              <a:solidFill>
                <a:srgbClr val="990033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529804"/>
            <a:ext cx="8569200" cy="4635500"/>
          </a:xfrm>
        </p:spPr>
        <p:txBody>
          <a:bodyPr/>
          <a:lstStyle/>
          <a:p>
            <a:r>
              <a:rPr lang="en-US" altLang="zh-TW" sz="2600" dirty="0" smtClean="0"/>
              <a:t>Why multiple cameras?</a:t>
            </a:r>
          </a:p>
          <a:p>
            <a:pPr lvl="1"/>
            <a:r>
              <a:rPr lang="en-US" altLang="zh-TW" sz="2200" dirty="0" smtClean="0"/>
              <a:t>Complementary information</a:t>
            </a:r>
          </a:p>
          <a:p>
            <a:r>
              <a:rPr lang="en-US" altLang="zh-TW" sz="2600" dirty="0" smtClean="0"/>
              <a:t>Our approach</a:t>
            </a:r>
          </a:p>
          <a:p>
            <a:pPr lvl="1"/>
            <a:r>
              <a:rPr lang="en-US" altLang="zh-TW" sz="2200" dirty="0" smtClean="0"/>
              <a:t>Blob matching + </a:t>
            </a:r>
            <a:r>
              <a:rPr lang="en-US" altLang="zh-TW" sz="2200" dirty="0"/>
              <a:t>Visual knowledge </a:t>
            </a:r>
            <a:r>
              <a:rPr lang="en-US" altLang="zh-TW" sz="2200" dirty="0" smtClean="0"/>
              <a:t>transfer</a:t>
            </a:r>
            <a:endParaRPr lang="zh-TW" altLang="en-US" sz="2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12010D-BFD2-4484-A6DB-0A2BB15A5C1A}" type="slidenum">
              <a:rPr lang="en-US" altLang="zh-TW" smtClean="0"/>
              <a:pPr>
                <a:defRPr/>
              </a:pPr>
              <a:t>7</a:t>
            </a:fld>
            <a:endParaRPr lang="en-US" altLang="zh-TW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73016"/>
            <a:ext cx="8638019" cy="2230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163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Introduction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>
                <a:solidFill>
                  <a:srgbClr val="3333CC"/>
                </a:solidFill>
              </a:rPr>
              <a:t>Previous work</a:t>
            </a:r>
          </a:p>
          <a:p>
            <a:pPr lvl="1"/>
            <a:r>
              <a:rPr lang="en-US" altLang="zh-TW" dirty="0" smtClean="0">
                <a:solidFill>
                  <a:srgbClr val="3333CC"/>
                </a:solidFill>
              </a:rPr>
              <a:t>Counting-by-detection</a:t>
            </a:r>
          </a:p>
          <a:p>
            <a:pPr lvl="1"/>
            <a:r>
              <a:rPr lang="en-US" altLang="zh-TW" dirty="0" smtClean="0">
                <a:solidFill>
                  <a:srgbClr val="3333CC"/>
                </a:solidFill>
              </a:rPr>
              <a:t>Counting-by-regression</a:t>
            </a:r>
          </a:p>
          <a:p>
            <a:pPr lvl="1"/>
            <a:r>
              <a:rPr lang="en-US" altLang="zh-TW" dirty="0" err="1" smtClean="0">
                <a:solidFill>
                  <a:srgbClr val="3333CC"/>
                </a:solidFill>
              </a:rPr>
              <a:t>Multiview</a:t>
            </a:r>
            <a:r>
              <a:rPr lang="en-US" altLang="zh-TW" dirty="0" smtClean="0">
                <a:solidFill>
                  <a:srgbClr val="3333CC"/>
                </a:solidFill>
              </a:rPr>
              <a:t> people counting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Our approaches</a:t>
            </a:r>
          </a:p>
          <a:p>
            <a:pPr lvl="1"/>
            <a:r>
              <a:rPr lang="en-US" altLang="zh-TW" dirty="0" smtClean="0"/>
              <a:t>Cross-camera blob matching</a:t>
            </a:r>
          </a:p>
          <a:p>
            <a:pPr lvl="1"/>
            <a:r>
              <a:rPr lang="en-US" altLang="zh-TW" dirty="0" smtClean="0"/>
              <a:t>Two-pass regression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Experiments and results</a:t>
            </a:r>
          </a:p>
          <a:p>
            <a:endParaRPr lang="en-US" altLang="zh-TW" sz="500" dirty="0" smtClean="0"/>
          </a:p>
          <a:p>
            <a:r>
              <a:rPr lang="en-US" altLang="zh-TW" sz="2800" dirty="0" smtClean="0"/>
              <a:t>Conclusions</a:t>
            </a:r>
            <a:endParaRPr lang="zh-TW" altLang="en-US" sz="28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245225"/>
            <a:ext cx="863600" cy="476250"/>
          </a:xfrm>
          <a:prstGeom prst="rect">
            <a:avLst/>
          </a:prstGeom>
        </p:spPr>
        <p:txBody>
          <a:bodyPr/>
          <a:lstStyle/>
          <a:p>
            <a:fld id="{3A4FE109-054E-49B5-B1C5-4E92DB2C4A06}" type="slidenum">
              <a:rPr lang="en-US" altLang="zh-TW" smtClean="0"/>
              <a:pPr/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5813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Counting-by-Detection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Explicitly </a:t>
            </a:r>
            <a:r>
              <a:rPr lang="en-US" altLang="zh-TW" dirty="0"/>
              <a:t>locating </a:t>
            </a:r>
            <a:r>
              <a:rPr lang="en-US" altLang="zh-TW" dirty="0" smtClean="0"/>
              <a:t>the position </a:t>
            </a:r>
            <a:r>
              <a:rPr lang="en-US" altLang="zh-TW" dirty="0"/>
              <a:t>of each </a:t>
            </a:r>
            <a:r>
              <a:rPr lang="en-US" altLang="zh-TW" dirty="0" smtClean="0"/>
              <a:t>pedestrian </a:t>
            </a:r>
            <a:r>
              <a:rPr lang="en-US" altLang="zh-TW" dirty="0"/>
              <a:t>and then </a:t>
            </a:r>
            <a:r>
              <a:rPr lang="en-US" altLang="zh-TW" dirty="0" smtClean="0"/>
              <a:t>counting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Pros</a:t>
            </a:r>
          </a:p>
          <a:p>
            <a:pPr lvl="2"/>
            <a:r>
              <a:rPr lang="en-US" altLang="zh-TW" dirty="0" smtClean="0"/>
              <a:t>Robust to variations in illumination, poses, and …</a:t>
            </a:r>
          </a:p>
          <a:p>
            <a:pPr lvl="1"/>
            <a:r>
              <a:rPr lang="en-US" altLang="zh-TW" b="1" dirty="0" smtClean="0">
                <a:solidFill>
                  <a:srgbClr val="0000FF"/>
                </a:solidFill>
              </a:rPr>
              <a:t>Cons</a:t>
            </a:r>
          </a:p>
          <a:p>
            <a:pPr lvl="2"/>
            <a:r>
              <a:rPr lang="en-US" altLang="zh-TW" dirty="0" smtClean="0"/>
              <a:t>A great number of </a:t>
            </a:r>
            <a:r>
              <a:rPr lang="en-US" altLang="zh-TW" dirty="0"/>
              <a:t>training </a:t>
            </a:r>
            <a:r>
              <a:rPr lang="en-US" altLang="zh-TW" dirty="0" smtClean="0"/>
              <a:t> samples required </a:t>
            </a:r>
          </a:p>
          <a:p>
            <a:pPr lvl="2"/>
            <a:r>
              <a:rPr lang="en-US" altLang="zh-TW" dirty="0" smtClean="0"/>
              <a:t>High computational complexity at detection stage</a:t>
            </a:r>
          </a:p>
          <a:p>
            <a:pPr lvl="2"/>
            <a:r>
              <a:rPr lang="en-US" altLang="zh-TW" dirty="0" smtClean="0"/>
              <a:t>Sensitive to partial occlusions or low image qualities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245225"/>
            <a:ext cx="863600" cy="476250"/>
          </a:xfrm>
          <a:prstGeom prst="rect">
            <a:avLst/>
          </a:prstGeom>
        </p:spPr>
        <p:txBody>
          <a:bodyPr/>
          <a:lstStyle/>
          <a:p>
            <a:fld id="{3A4FE109-054E-49B5-B1C5-4E92DB2C4A06}" type="slidenum">
              <a:rPr lang="en-US" altLang="zh-TW" smtClean="0"/>
              <a:pPr/>
              <a:t>9</a:t>
            </a:fld>
            <a:endParaRPr lang="en-US" altLang="zh-TW"/>
          </a:p>
        </p:txBody>
      </p:sp>
      <p:pic>
        <p:nvPicPr>
          <p:cNvPr id="1026" name="Picture 2" descr="D:\050-Programming\2012-TIP\PeopleCounting\Data\UCSD\20_init_peds\0004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559" y="4570587"/>
            <a:ext cx="2538984" cy="168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050-Programming\2012-TIP\PeopleCounting\Data\UCSD\20_init_peds\0199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70587"/>
            <a:ext cx="2538984" cy="168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35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a4paper]{article}&#10;&#10;\usepackage{array}&#10;\usepackage{slashbox}&#10;\usepackage{tabularx}&#10;\newcolumntype{Y}{&gt;{\raggedright\arraybackslash}X}&#10;\newcolumntype{W}{&gt;{\raggedleft\arraybackslash}X}&#10;\newcolumntype{Z}{&gt;{\centering\arraybackslash}X}&#10;&#10;\usepackage{multirow}&#10;\usepackage{booktabs}&#10;&#10;\usepackage{amssymb}&#10;\usepackage{amsmath}&#10;\usepackage{verbatim}&#10;&#10;\usepackage{xspace}&#10;&#10;\pagestyle{empty}&#10;\begin{document}&#10;&#10;\newcommand{\SPARSE}{\textsc{sparse}\xspace}&#10;\newcommand{\MEDIUM}{\textsc{medium}\xspace}&#10;\newcommand{\HEAVY}{\textsc{heavy}\xspace}&#10;&#10;\centering&#10;\renewcommand{\tabularxcolumn}[1]{&gt;{\arraybackslash}m{#1}}&#10;\begin{small}&#10;\begin{tabularx}{\linewidth}{c@{\quad}ZZZZZZ}&#10;\toprule&#10;\multirow{2}{*}{video clips} &amp; \multicolumn{2}{c}{\SPARSE} &amp; \multicolumn{2}{c}{\MEDIUM} &amp; \multicolumn{2}{c}{\HEAVY} \\&#10;\cmidrule(lr){2-3} \cmidrule(lr){4-5} \cmidrule(lr){6-7}&#10;&amp; View 1 &amp; View 2 &amp; View 1 &amp; View 2 &amp; View 1 &amp; View 2 \\&#10;\midrule&#10;Number of frames &amp; \multicolumn{2}{c}{360} &amp; \multicolumn{2}{c}{190} &amp; \multicolumn{2}{c}{40}\\&#10;\cmidrule(lr){1-1} \cmidrule(lr){2-3} \cmidrule(lr){4-5} \cmidrule(lr){6-7}&#10;min num of pede &amp; 4 &amp; 4 &amp; 4 &amp; 4 &amp; 40 &amp; 40 \\&#10;max num of pede &amp; 8 &amp; 8 &amp; 17 &amp; 19 &amp; 41 &amp; 41 \\&#10;mean &amp; 6.8 &amp; 6.8 &amp; 10.7 &amp; 11.9 &amp; 40.5 &amp; 41.0 \\&#10;std dev &amp; 0.9 &amp; 1.1 &amp; 3.8 &amp; 4.9 &amp; 0.5 &amp; 0.2 \\&#10;\bottomrule&#10;\end{tabularx}&#10;\end{small}&#10;&#10;\end{document}"/>
  <p:tag name="IGUANATEXSIZE" val="20"/>
</p:tagLst>
</file>

<file path=ppt/theme/theme1.xml><?xml version="1.0" encoding="utf-8"?>
<a:theme xmlns:a="http://schemas.openxmlformats.org/drawingml/2006/main" name="佈景主題1">
  <a:themeElements>
    <a:clrScheme name="1_template-2(靜態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template-2(靜態)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1_template-2(靜態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8483</TotalTime>
  <Words>2652</Words>
  <Application>Microsoft Office PowerPoint</Application>
  <PresentationFormat>如螢幕大小 (4:3)</PresentationFormat>
  <Paragraphs>452</Paragraphs>
  <Slides>40</Slides>
  <Notes>22</Notes>
  <HiddenSlides>0</HiddenSlides>
  <MMClips>2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1" baseType="lpstr">
      <vt:lpstr>佈景主題1</vt:lpstr>
      <vt:lpstr>Visual Knowledge Transfer among Multiple Cameras for People Counting</vt:lpstr>
      <vt:lpstr>Outline</vt:lpstr>
      <vt:lpstr>Outline</vt:lpstr>
      <vt:lpstr>The goal of people counting</vt:lpstr>
      <vt:lpstr>A demo</vt:lpstr>
      <vt:lpstr>Challenges of people counting</vt:lpstr>
      <vt:lpstr>People counting with multiple cameras</vt:lpstr>
      <vt:lpstr>Outline</vt:lpstr>
      <vt:lpstr>Counting-by-Detection</vt:lpstr>
      <vt:lpstr>Counting-by-Regression</vt:lpstr>
      <vt:lpstr>Multiview people counting</vt:lpstr>
      <vt:lpstr>Outline</vt:lpstr>
      <vt:lpstr>Blob Representation</vt:lpstr>
      <vt:lpstr>Why Blob Matching</vt:lpstr>
      <vt:lpstr>Blob Mapping Methods</vt:lpstr>
      <vt:lpstr>The proposed blob matching </vt:lpstr>
      <vt:lpstr>The proposed blob matching (con’t)</vt:lpstr>
      <vt:lpstr>Blob Clustering Algorithm</vt:lpstr>
      <vt:lpstr>An Example of Blob Clustering Results</vt:lpstr>
      <vt:lpstr>Outline</vt:lpstr>
      <vt:lpstr>Observation</vt:lpstr>
      <vt:lpstr>Two-pass regression</vt:lpstr>
      <vt:lpstr>Regular-part estimation (First-pass regression)</vt:lpstr>
      <vt:lpstr>Residual-part estimation (Second-pass regression)</vt:lpstr>
      <vt:lpstr>Why predict conflict works</vt:lpstr>
      <vt:lpstr>Residual-part estimation (Second-pass regression)</vt:lpstr>
      <vt:lpstr>Two-pass People Counting</vt:lpstr>
      <vt:lpstr>System overview</vt:lpstr>
      <vt:lpstr>Outline</vt:lpstr>
      <vt:lpstr>Experimental Settings </vt:lpstr>
      <vt:lpstr>Some video frames in the three videos</vt:lpstr>
      <vt:lpstr>Experimental Settings</vt:lpstr>
      <vt:lpstr>Blob matching accuracy</vt:lpstr>
      <vt:lpstr>Baselines and state-of-the-art Approaches</vt:lpstr>
      <vt:lpstr>Quantitative Results</vt:lpstr>
      <vt:lpstr>Demo video</vt:lpstr>
      <vt:lpstr>Outline</vt:lpstr>
      <vt:lpstr>Remarks</vt:lpstr>
      <vt:lpstr>References &amp; Acknowledgement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ghc</dc:creator>
  <cp:lastModifiedBy>yylin</cp:lastModifiedBy>
  <cp:revision>431</cp:revision>
  <dcterms:created xsi:type="dcterms:W3CDTF">2012-04-19T08:01:01Z</dcterms:created>
  <dcterms:modified xsi:type="dcterms:W3CDTF">2012-12-26T05:58:26Z</dcterms:modified>
</cp:coreProperties>
</file>